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2-->
<p:presentation xmlns:r="http://schemas.openxmlformats.org/officeDocument/2006/relationships" xmlns:a="http://schemas.openxmlformats.org/drawingml/2006/main" xmlns:p="http://schemas.openxmlformats.org/presentationml/2006/main" removePersonalInfoOnSave="1" saveSubsetFonts="1">
  <p:sldMasterIdLst>
    <p:sldMasterId id="2147483696" r:id="rId1"/>
  </p:sldMasterIdLst>
  <p:notesMasterIdLst>
    <p:notesMasterId r:id="rId2"/>
  </p:notesMasterIdLst>
  <p:handoutMasterIdLst>
    <p:handoutMasterId r:id="rId3"/>
  </p:handoutMasterIdLst>
  <p:sldIdLst>
    <p:sldId id="256" r:id="rId4"/>
    <p:sldId id="280" r:id="rId5"/>
    <p:sldId id="257" r:id="rId6"/>
    <p:sldId id="281" r:id="rId7"/>
    <p:sldId id="258" r:id="rId8"/>
    <p:sldId id="266" r:id="rId9"/>
    <p:sldId id="287" r:id="rId10"/>
    <p:sldId id="270" r:id="rId11"/>
    <p:sldId id="276" r:id="rId12"/>
    <p:sldId id="277" r:id="rId13"/>
    <p:sldId id="283" r:id="rId14"/>
    <p:sldId id="284" r:id="rId15"/>
    <p:sldId id="288" r:id="rId16"/>
    <p:sldId id="278" r:id="rId17"/>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2034" y="96"/>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tags" Target="tags/tag1.xml" /><Relationship Id="rId19" Type="http://schemas.openxmlformats.org/officeDocument/2006/relationships/presProps" Target="presProps.xml" /><Relationship Id="rId2" Type="http://schemas.openxmlformats.org/officeDocument/2006/relationships/notesMaster" Target="notesMasters/notesMaster1.xml" /><Relationship Id="rId20" Type="http://schemas.openxmlformats.org/officeDocument/2006/relationships/viewProps" Target="viewProps.xml" /><Relationship Id="rId21" Type="http://schemas.openxmlformats.org/officeDocument/2006/relationships/theme" Target="theme/theme1.xml" /><Relationship Id="rId22"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341EEFCD-EDA9-4507-8909-7CE0F27CDE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6E740B6-B08A-412D-9F65-F98A9C4AE2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F9B137-4924-4FF6-8A7E-4CD6338AC13F}" type="datetimeFigureOut">
              <a:rPr lang="en-US" smtClean="0"/>
              <a:t>3/22/2022</a:t>
            </a:fld>
            <a:endParaRPr lang="en-US"/>
          </a:p>
        </p:txBody>
      </p:sp>
      <p:sp>
        <p:nvSpPr>
          <p:cNvPr id="4" name="Footer Placeholder 3">
            <a:extLst>
              <a:ext uri="{FF2B5EF4-FFF2-40B4-BE49-F238E27FC236}">
                <a16:creationId xmlns:a16="http://schemas.microsoft.com/office/drawing/2014/main" id="{020438DF-9C40-43C3-AB2A-903A598504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AF9616D-AFC0-4E8C-9CEE-F2F2DE93339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D052B9-C222-4F24-8C3D-04F609070337}" type="slidenum">
              <a:rPr lang="en-US" smtClean="0"/>
              <a:t>‹#›</a:t>
            </a:fld>
            <a:endParaRPr lang="en-US"/>
          </a:p>
        </p:txBody>
      </p:sp>
    </p:spTree>
    <p:extLst>
      <p:ext uri="{BB962C8B-B14F-4D97-AF65-F5344CB8AC3E}">
        <p14:creationId xmlns:p14="http://schemas.microsoft.com/office/powerpoint/2010/main" val="3748406749"/>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C3D670-511D-4D1E-9DA3-9287010914E5}" type="datetimeFigureOut">
              <a:rPr lang="en-US" smtClean="0"/>
              <a:t>3/22/2022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B5075-A2E4-413C-B738-AA7661E329A9}" type="slidenum">
              <a:rPr lang="en-US" smtClean="0"/>
              <a:t>‹#›</a:t>
            </a:fld>
            <a:endParaRPr lang="en-US"/>
          </a:p>
        </p:txBody>
      </p:sp>
    </p:spTree>
    <p:extLst>
      <p:ext uri="{BB962C8B-B14F-4D97-AF65-F5344CB8AC3E}">
        <p14:creationId xmlns:p14="http://schemas.microsoft.com/office/powerpoint/2010/main" val="84119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1</a:t>
            </a:fld>
            <a:endParaRPr lang="en-US"/>
          </a:p>
        </p:txBody>
      </p:sp>
    </p:spTree>
    <p:extLst>
      <p:ext uri="{BB962C8B-B14F-4D97-AF65-F5344CB8AC3E}">
        <p14:creationId xmlns:p14="http://schemas.microsoft.com/office/powerpoint/2010/main" val="3406995645"/>
      </p:ext>
    </p:extLst>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10</a:t>
            </a:fld>
            <a:endParaRPr lang="en-US"/>
          </a:p>
        </p:txBody>
      </p:sp>
    </p:spTree>
    <p:extLst>
      <p:ext uri="{BB962C8B-B14F-4D97-AF65-F5344CB8AC3E}">
        <p14:creationId xmlns:p14="http://schemas.microsoft.com/office/powerpoint/2010/main" val="890896795"/>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11</a:t>
            </a:fld>
            <a:endParaRPr lang="en-US"/>
          </a:p>
        </p:txBody>
      </p:sp>
    </p:spTree>
    <p:extLst>
      <p:ext uri="{BB962C8B-B14F-4D97-AF65-F5344CB8AC3E}">
        <p14:creationId xmlns:p14="http://schemas.microsoft.com/office/powerpoint/2010/main" val="82940956"/>
      </p:ext>
    </p:extLst>
  </p:cSld>
  <p:clrMapOvr>
    <a:masterClrMapping/>
  </p:clrMapOvr>
</p:notes>
</file>

<file path=ppt/notesSlides/notesSlide1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12</a:t>
            </a:fld>
            <a:endParaRPr lang="en-US"/>
          </a:p>
        </p:txBody>
      </p:sp>
    </p:spTree>
    <p:extLst>
      <p:ext uri="{BB962C8B-B14F-4D97-AF65-F5344CB8AC3E}">
        <p14:creationId xmlns:p14="http://schemas.microsoft.com/office/powerpoint/2010/main" val="1128621049"/>
      </p:ext>
    </p:extLst>
  </p:cSld>
  <p:clrMapOvr>
    <a:masterClrMapping/>
  </p:clrMapOvr>
</p:notes>
</file>

<file path=ppt/notesSlides/notesSlide1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3597CE-D49B-48C3-AC81-6AE7865E5CE1}" type="slidenum">
              <a:rPr lang="en-US" smtClean="0"/>
              <a:t>13</a:t>
            </a:fld>
            <a:endParaRPr lang="en-US"/>
          </a:p>
        </p:txBody>
      </p:sp>
    </p:spTree>
    <p:extLst>
      <p:ext uri="{BB962C8B-B14F-4D97-AF65-F5344CB8AC3E}">
        <p14:creationId xmlns:p14="http://schemas.microsoft.com/office/powerpoint/2010/main" val="2458186883"/>
      </p:ext>
    </p:extLst>
  </p:cSld>
  <p:clrMapOvr>
    <a:masterClrMapping/>
  </p:clrMapOvr>
</p:notes>
</file>

<file path=ppt/notesSlides/notesSlide1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14</a:t>
            </a:fld>
            <a:endParaRPr lang="en-US"/>
          </a:p>
        </p:txBody>
      </p:sp>
    </p:spTree>
    <p:extLst>
      <p:ext uri="{BB962C8B-B14F-4D97-AF65-F5344CB8AC3E}">
        <p14:creationId xmlns:p14="http://schemas.microsoft.com/office/powerpoint/2010/main" val="3067889126"/>
      </p:ext>
    </p:extLst>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2</a:t>
            </a:fld>
            <a:endParaRPr lang="en-US"/>
          </a:p>
        </p:txBody>
      </p:sp>
    </p:spTree>
    <p:extLst>
      <p:ext uri="{BB962C8B-B14F-4D97-AF65-F5344CB8AC3E}">
        <p14:creationId xmlns:p14="http://schemas.microsoft.com/office/powerpoint/2010/main" val="2737710835"/>
      </p:ext>
    </p:extLst>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3</a:t>
            </a:fld>
            <a:endParaRPr lang="en-US"/>
          </a:p>
        </p:txBody>
      </p:sp>
    </p:spTree>
    <p:extLst>
      <p:ext uri="{BB962C8B-B14F-4D97-AF65-F5344CB8AC3E}">
        <p14:creationId xmlns:p14="http://schemas.microsoft.com/office/powerpoint/2010/main" val="1839734586"/>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4</a:t>
            </a:fld>
            <a:endParaRPr lang="en-US"/>
          </a:p>
        </p:txBody>
      </p:sp>
    </p:spTree>
    <p:extLst>
      <p:ext uri="{BB962C8B-B14F-4D97-AF65-F5344CB8AC3E}">
        <p14:creationId xmlns:p14="http://schemas.microsoft.com/office/powerpoint/2010/main" val="3429316341"/>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5</a:t>
            </a:fld>
            <a:endParaRPr lang="en-US"/>
          </a:p>
        </p:txBody>
      </p:sp>
    </p:spTree>
    <p:extLst>
      <p:ext uri="{BB962C8B-B14F-4D97-AF65-F5344CB8AC3E}">
        <p14:creationId xmlns:p14="http://schemas.microsoft.com/office/powerpoint/2010/main" val="1740751649"/>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6</a:t>
            </a:fld>
            <a:endParaRPr lang="en-US"/>
          </a:p>
        </p:txBody>
      </p:sp>
    </p:spTree>
    <p:extLst>
      <p:ext uri="{BB962C8B-B14F-4D97-AF65-F5344CB8AC3E}">
        <p14:creationId xmlns:p14="http://schemas.microsoft.com/office/powerpoint/2010/main" val="342757030"/>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7</a:t>
            </a:fld>
            <a:endParaRPr lang="en-US"/>
          </a:p>
        </p:txBody>
      </p:sp>
    </p:spTree>
    <p:extLst>
      <p:ext uri="{BB962C8B-B14F-4D97-AF65-F5344CB8AC3E}">
        <p14:creationId xmlns:p14="http://schemas.microsoft.com/office/powerpoint/2010/main" val="2407613601"/>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8</a:t>
            </a:fld>
            <a:endParaRPr lang="en-US"/>
          </a:p>
        </p:txBody>
      </p:sp>
    </p:spTree>
    <p:extLst>
      <p:ext uri="{BB962C8B-B14F-4D97-AF65-F5344CB8AC3E}">
        <p14:creationId xmlns:p14="http://schemas.microsoft.com/office/powerpoint/2010/main" val="2954939247"/>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3B5075-A2E4-413C-B738-AA7661E329A9}" type="slidenum">
              <a:rPr lang="en-US" smtClean="0"/>
              <a:t>9</a:t>
            </a:fld>
            <a:endParaRPr lang="en-US"/>
          </a:p>
        </p:txBody>
      </p:sp>
    </p:spTree>
    <p:extLst>
      <p:ext uri="{BB962C8B-B14F-4D97-AF65-F5344CB8AC3E}">
        <p14:creationId xmlns:p14="http://schemas.microsoft.com/office/powerpoint/2010/main" val="2197246240"/>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themeOverride" Target="../theme/themeOverride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5791200"/>
            <a:ext cx="6705600" cy="944637"/>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a:prstGeom prst="rect">
            <a:avLst/>
          </a:prstGeom>
        </p:spPr>
        <p:txBody>
          <a:bodyPr>
            <a:noAutofit/>
          </a:bodyPr>
          <a:lstStyle>
            <a:lvl1pPr algn="ctr">
              <a:defRPr sz="2000">
                <a:solidFill>
                  <a:srgbClr val="FFFFFF"/>
                </a:solidFill>
              </a:defRPr>
            </a:lvl1pPr>
          </a:lstStyle>
          <a:p>
            <a:fld id="{A957EDB2-17B2-4633-B5A8-11198EB6D5E5}" type="datetimeFigureOut">
              <a:rPr lang="en-US" smtClean="0"/>
              <a:t>3/22/2022</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305793170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0" y="6248400"/>
            <a:ext cx="2667000" cy="365125"/>
          </a:xfrm>
          <a:prstGeom prst="rect">
            <a:avLst/>
          </a:prstGeom>
        </p:spPr>
        <p:txBody>
          <a:bodyPr/>
          <a:lstStyle>
            <a:lvl1pPr>
              <a:defRPr/>
            </a:lvl1pPr>
          </a:lstStyle>
          <a:p>
            <a:fld id="{A957EDB2-17B2-4633-B5A8-11198EB6D5E5}" type="datetimeFigureOut">
              <a:rPr lang="en-US" smtClean="0"/>
              <a:t>3/22/2022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338454065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vertTitleAndTx" preserve="1">
  <p:cSld name="Vertical Title and Text">
    <p:spTree>
      <p:nvGrpSpPr>
        <p:cNvPr id="1" name=""/>
        <p:cNvGrpSpPr/>
        <p:nvPr/>
      </p:nvGrpSpPr>
      <p:grpSpPr>
        <a:xfrm>
          <a:off x="0" y="0"/>
          <a: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a:prstGeom prst="rect">
            <a:avLst/>
          </a:prstGeom>
        </p:spPr>
        <p:txBody>
          <a:bodyPr/>
          <a:lstStyle>
            <a:lvl1pPr>
              <a:defRPr/>
            </a:lvl1pPr>
          </a:lstStyle>
          <a:p>
            <a:fld id="{A957EDB2-17B2-4633-B5A8-11198EB6D5E5}" type="datetimeFigureOut">
              <a:rPr lang="en-US" smtClean="0"/>
              <a:t>3/22/2022</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solidFill>
                  <a:schemeClr val="tx2"/>
                </a:solidFill>
              </a:defRPr>
            </a:lvl1pPr>
          </a:lstStyle>
          <a:p>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429479840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a:xfrm>
            <a:off x="612648" y="228600"/>
            <a:ext cx="8153400" cy="990600"/>
          </a:xfrm>
        </p:spPr>
        <p:txBody>
          <a:bodyPr/>
          <a:lstStyle>
            <a:lvl1pPr>
              <a:defRPr sz="4000" cap="all" baseline="0"/>
            </a:lvl1p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solidFill>
                  <a:schemeClr val="tx2"/>
                </a:solidFill>
              </a:defRPr>
            </a:lvl1pPr>
          </a:lstStyle>
          <a:p>
            <a:endParaRPr lang="en-US"/>
          </a:p>
        </p:txBody>
      </p:sp>
      <p:pic>
        <p:nvPicPr>
          <p:cNvPr id="7"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3124200" y="6346318"/>
            <a:ext cx="2971800" cy="272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lide Number Placeholder 5"/>
          <p:cNvSpPr txBox="1"/>
          <p:nvPr userDrawn="1"/>
        </p:nvSpPr>
        <p:spPr>
          <a:xfrm>
            <a:off x="1571" y="1263733"/>
            <a:ext cx="533400" cy="244475"/>
          </a:xfrm>
          <a:prstGeom prst="rect">
            <a:avLst/>
          </a:prstGeom>
        </p:spPr>
        <p:txBody>
          <a:bodyPr vert="horz" anchor="ctr" anchorCtr="0">
            <a:normAutofit fontScale="85000" lnSpcReduction="20000"/>
          </a:bodyPr>
          <a:lstStyle>
            <a:defPPr>
              <a:defRPr lang="en-US"/>
            </a:defPPr>
            <a:lvl1pPr marL="0" algn="ctr" defTabSz="914400" rtl="0" eaLnBrk="1" latinLnBrk="0" hangingPunct="1">
              <a:defRPr kumimoji="0" sz="1400" b="1" kern="1200">
                <a:solidFill>
                  <a:srgbClr val="FFFFFF"/>
                </a:solidFill>
                <a:latin typeface="Futura Ligh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8B4781E-54A3-41C1-A22A-837D558031C2}" type="slidenum">
              <a:rPr lang="en-US" smtClean="0"/>
              <a:t>0</a:t>
            </a:fld>
            <a:endParaRPr lang="en-US"/>
          </a:p>
        </p:txBody>
      </p:sp>
    </p:spTree>
    <p:extLst>
      <p:ext uri="{BB962C8B-B14F-4D97-AF65-F5344CB8AC3E}">
        <p14:creationId xmlns:p14="http://schemas.microsoft.com/office/powerpoint/2010/main" val="69290272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schemeClr val="bg1"/>
              </a:solidFill>
            </a:endParaRPr>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schemeClr val="bg1"/>
              </a:solidFill>
            </a:endParaRPr>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schemeClr val="bg1"/>
              </a:solidFill>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000" b="0" cap="all" baseline="0">
                <a:solidFill>
                  <a:schemeClr val="bg1"/>
                </a:solidFill>
              </a:defRPr>
            </a:lvl1pPr>
          </a:lstStyle>
          <a:p>
            <a:r>
              <a:rPr lang="en-US"/>
              <a:t>Click to edit Master title style</a:t>
            </a: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chemeClr val="bg1"/>
                </a:solidFill>
              </a:defRPr>
            </a:lvl1pPr>
          </a:lstStyle>
          <a:p>
            <a:fld id="{48B4781E-54A3-41C1-A22A-837D558031C2}" type="slidenum">
              <a:rPr lang="en-US" smtClean="0"/>
              <a:t>‹#›</a:t>
            </a:fld>
            <a:endParaRPr lang="en-US"/>
          </a:p>
        </p:txBody>
      </p:sp>
      <p:sp>
        <p:nvSpPr>
          <p:cNvPr id="9" name="Footer Placeholder 13"/>
          <p:cNvSpPr>
            <a:spLocks noGrp="1"/>
          </p:cNvSpPr>
          <p:nvPr>
            <p:ph type="ftr" sz="quarter" idx="12"/>
          </p:nvPr>
        </p:nvSpPr>
        <p:spPr/>
        <p:txBody>
          <a:bodyPr/>
          <a:lstStyle>
            <a:lvl1pPr>
              <a:defRPr>
                <a:solidFill>
                  <a:schemeClr val="tx2"/>
                </a:solidFill>
              </a:defRPr>
            </a:lvl1pPr>
          </a:lstStyle>
          <a:p>
            <a:endParaRPr lang="en-US"/>
          </a:p>
        </p:txBody>
      </p:sp>
      <p:pic>
        <p:nvPicPr>
          <p:cNvPr id="11"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3124200" y="6346318"/>
            <a:ext cx="2971800" cy="272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959656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a:xfrm>
            <a:off x="6096000" y="6248400"/>
            <a:ext cx="2667000" cy="365125"/>
          </a:xfrm>
          <a:prstGeom prst="rect">
            <a:avLst/>
          </a:prstGeom>
        </p:spPr>
        <p:txBody>
          <a:bodyPr rtlCol="0"/>
          <a:lstStyle>
            <a:lvl1pPr>
              <a:defRPr/>
            </a:lvl1pPr>
          </a:lstStyle>
          <a:p>
            <a:fld id="{A957EDB2-17B2-4633-B5A8-11198EB6D5E5}" type="datetimeFigureOut">
              <a:rPr lang="en-US" smtClean="0"/>
              <a:t>3/22/2022</a:t>
            </a:fld>
            <a:endParaRPr lang="en-US"/>
          </a:p>
        </p:txBody>
      </p:sp>
      <p:sp>
        <p:nvSpPr>
          <p:cNvPr id="6" name="Slide Number Placeholder 9"/>
          <p:cNvSpPr>
            <a:spLocks noGrp="1"/>
          </p:cNvSpPr>
          <p:nvPr>
            <p:ph type="sldNum" sz="quarter" idx="11"/>
          </p:nvPr>
        </p:nvSpPr>
        <p:spPr/>
        <p:txBody>
          <a:bodyPr rtlCol="0"/>
          <a:lstStyle>
            <a:lvl1pPr>
              <a:defRPr/>
            </a:lvl1pPr>
          </a:lstStyle>
          <a:p>
            <a:fld id="{48B4781E-54A3-41C1-A22A-837D558031C2}" type="slidenum">
              <a:rPr lang="en-US" smtClean="0"/>
              <a:t>‹#›</a:t>
            </a:fld>
            <a:endParaRPr lang="en-US"/>
          </a:p>
        </p:txBody>
      </p:sp>
      <p:sp>
        <p:nvSpPr>
          <p:cNvPr id="7" name="Footer Placeholder 11"/>
          <p:cNvSpPr>
            <a:spLocks noGrp="1"/>
          </p:cNvSpPr>
          <p:nvPr>
            <p:ph type="ftr" sz="quarter" idx="12"/>
          </p:nvPr>
        </p:nvSpPr>
        <p:spPr/>
        <p:txBody>
          <a:bodyPr rtlCol="0"/>
          <a:lstStyle>
            <a:lvl1pPr>
              <a:defRPr>
                <a:solidFill>
                  <a:schemeClr val="tx2"/>
                </a:solidFill>
              </a:defRPr>
            </a:lvl1pPr>
          </a:lstStyle>
          <a:p>
            <a:endParaRPr lang="en-US"/>
          </a:p>
        </p:txBody>
      </p:sp>
    </p:spTree>
    <p:extLst>
      <p:ext uri="{BB962C8B-B14F-4D97-AF65-F5344CB8AC3E}">
        <p14:creationId xmlns:p14="http://schemas.microsoft.com/office/powerpoint/2010/main" val="135178826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a:xfrm>
            <a:off x="6096000" y="6248400"/>
            <a:ext cx="2667000" cy="365125"/>
          </a:xfrm>
          <a:prstGeom prst="rect">
            <a:avLst/>
          </a:prstGeom>
        </p:spPr>
        <p:txBody>
          <a:bodyPr rtlCol="0"/>
          <a:lstStyle>
            <a:lvl1pPr>
              <a:defRPr/>
            </a:lvl1pPr>
          </a:lstStyle>
          <a:p>
            <a:fld id="{A957EDB2-17B2-4633-B5A8-11198EB6D5E5}" type="datetimeFigureOut">
              <a:rPr lang="en-US" smtClean="0"/>
              <a:t>3/22/2022</a:t>
            </a:fld>
            <a:endParaRPr lang="en-US"/>
          </a:p>
        </p:txBody>
      </p:sp>
      <p:sp>
        <p:nvSpPr>
          <p:cNvPr id="8" name="Slide Number Placeholder 11"/>
          <p:cNvSpPr>
            <a:spLocks noGrp="1"/>
          </p:cNvSpPr>
          <p:nvPr>
            <p:ph type="sldNum" sz="quarter" idx="11"/>
          </p:nvPr>
        </p:nvSpPr>
        <p:spPr/>
        <p:txBody>
          <a:bodyPr rtlCol="0"/>
          <a:lstStyle>
            <a:lvl1pPr>
              <a:defRPr/>
            </a:lvl1pPr>
          </a:lstStyle>
          <a:p>
            <a:fld id="{48B4781E-54A3-41C1-A22A-837D558031C2}" type="slidenum">
              <a:rPr lang="en-US" smtClean="0"/>
              <a:t>‹#›</a:t>
            </a:fld>
            <a:endParaRPr lang="en-US"/>
          </a:p>
        </p:txBody>
      </p:sp>
      <p:sp>
        <p:nvSpPr>
          <p:cNvPr id="9" name="Footer Placeholder 13"/>
          <p:cNvSpPr>
            <a:spLocks noGrp="1"/>
          </p:cNvSpPr>
          <p:nvPr>
            <p:ph type="ftr" sz="quarter" idx="12"/>
          </p:nvPr>
        </p:nvSpPr>
        <p:spPr/>
        <p:txBody>
          <a:bodyPr rtlCol="0"/>
          <a:lstStyle>
            <a:lvl1pPr>
              <a:defRPr>
                <a:solidFill>
                  <a:schemeClr val="tx2"/>
                </a:solidFill>
              </a:defRPr>
            </a:lvl1pPr>
          </a:lstStyle>
          <a:p>
            <a:endParaRPr lang="en-US"/>
          </a:p>
        </p:txBody>
      </p:sp>
    </p:spTree>
    <p:extLst>
      <p:ext uri="{BB962C8B-B14F-4D97-AF65-F5344CB8AC3E}">
        <p14:creationId xmlns:p14="http://schemas.microsoft.com/office/powerpoint/2010/main" val="267669228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0" y="6248400"/>
            <a:ext cx="2667000" cy="365125"/>
          </a:xfrm>
          <a:prstGeom prst="rect">
            <a:avLst/>
          </a:prstGeom>
        </p:spPr>
        <p:txBody>
          <a:bodyPr/>
          <a:lstStyle>
            <a:lvl1pPr>
              <a:defRPr/>
            </a:lvl1pPr>
          </a:lstStyle>
          <a:p>
            <a:fld id="{A957EDB2-17B2-4633-B5A8-11198EB6D5E5}" type="datetimeFigureOut">
              <a:rPr lang="en-US" smtClean="0"/>
              <a:t>3/22/2022</a:t>
            </a:fld>
            <a:endParaRPr lang="en-US"/>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383431141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lvl1pPr>
              <a:defRPr/>
            </a:lvl1pPr>
          </a:lstStyle>
          <a:p>
            <a:fld id="{A957EDB2-17B2-4633-B5A8-11198EB6D5E5}" type="datetimeFigureOut">
              <a:rPr lang="en-US" smtClean="0"/>
              <a:t>3/22/2022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24705813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0" y="6248400"/>
            <a:ext cx="2667000" cy="365125"/>
          </a:xfrm>
          <a:prstGeom prst="rect">
            <a:avLst/>
          </a:prstGeom>
        </p:spPr>
        <p:txBody>
          <a:bodyPr/>
          <a:lstStyle>
            <a:lvl1pPr>
              <a:defRPr/>
            </a:lvl1pPr>
          </a:lstStyle>
          <a:p>
            <a:fld id="{A957EDB2-17B2-4633-B5A8-11198EB6D5E5}" type="datetimeFigureOut">
              <a:rPr lang="en-US" smtClean="0"/>
              <a:t>3/22/2022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8B4781E-54A3-41C1-A22A-837D558031C2}" type="slidenum">
              <a:rPr lang="en-US" smtClean="0"/>
              <a:t>‹#›</a:t>
            </a:fld>
            <a:endParaRPr lang="en-US"/>
          </a:p>
        </p:txBody>
      </p:sp>
    </p:spTree>
    <p:extLst>
      <p:ext uri="{BB962C8B-B14F-4D97-AF65-F5344CB8AC3E}">
        <p14:creationId xmlns:p14="http://schemas.microsoft.com/office/powerpoint/2010/main" val="295840196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picTx" preserve="1">
  <p:cSld name="Picture with Caption">
    <p:spTree>
      <p:nvGrpSpPr>
        <p:cNvPr id="1" name=""/>
        <p:cNvGrpSpPr/>
        <p:nvPr/>
      </p:nvGrpSpPr>
      <p:grpSpPr>
        <a:xfrm>
          <a:off x="0" y="0"/>
          <a: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a:prstGeom prst="rect">
            <a:avLst/>
          </a:prstGeom>
        </p:spPr>
        <p:txBody>
          <a:bodyPr rtlCol="0"/>
          <a:lstStyle>
            <a:lvl1pPr>
              <a:defRPr/>
            </a:lvl1pPr>
          </a:lstStyle>
          <a:p>
            <a:fld id="{A957EDB2-17B2-4633-B5A8-11198EB6D5E5}" type="datetimeFigureOut">
              <a:rPr lang="en-US" smtClean="0"/>
              <a:t>3/22/2022</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48B4781E-54A3-41C1-A22A-837D558031C2}" type="slidenum">
              <a:rPr lang="en-US" smtClean="0"/>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solidFill>
                  <a:schemeClr val="tx2"/>
                </a:solidFill>
              </a:defRPr>
            </a:lvl1pPr>
          </a:lstStyle>
          <a:p>
            <a:endParaRPr lang="en-US"/>
          </a:p>
        </p:txBody>
      </p:sp>
    </p:spTree>
    <p:extLst>
      <p:ext uri="{BB962C8B-B14F-4D97-AF65-F5344CB8AC3E}">
        <p14:creationId xmlns:p14="http://schemas.microsoft.com/office/powerpoint/2010/main" val="1251751499"/>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accent1">
                    <a:shade val="75000"/>
                  </a:schemeClr>
                </a:solidFill>
                <a:latin typeface="Futura Light"/>
                <a:cs typeface="Arial" pitchFamily="34" charset="0"/>
              </a:defRPr>
            </a:lvl1pPr>
          </a:lstStyle>
          <a:p>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400">
              <a:solidFill>
                <a:prstClr val="white"/>
              </a:solidFill>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Futura Light"/>
                <a:cs typeface="Arial" pitchFamily="34" charset="0"/>
              </a:defRPr>
            </a:lvl1pPr>
          </a:lstStyle>
          <a:p>
            <a:fld id="{48B4781E-54A3-41C1-A22A-837D558031C2}" type="slidenum">
              <a:rPr lang="en-US" smtClean="0"/>
              <a:t>0</a:t>
            </a:fld>
            <a:endParaRPr lang="en-US"/>
          </a:p>
        </p:txBody>
      </p:sp>
      <p:pic>
        <p:nvPicPr>
          <p:cNvPr id="10" name="Picture 2"/>
          <p:cNvPicPr>
            <a:picLocks noChangeAspect="1" noChangeArrowheads="1"/>
          </p:cNvPicPr>
          <p:nvPr/>
        </p:nvPicPr>
        <p:blipFill>
          <a:blip r:embed="rId12">
            <a:extLst>
              <a:ext uri="{28A0092B-C50C-407E-A947-70E740481C1C}">
                <a14:useLocalDpi xmlns:a14="http://schemas.microsoft.com/office/drawing/2010/main" val="0"/>
              </a:ext>
            </a:extLst>
          </a:blip>
          <a:stretch>
            <a:fillRect/>
          </a:stretch>
        </p:blipFill>
        <p:spPr bwMode="auto">
          <a:xfrm>
            <a:off x="3124200" y="6346318"/>
            <a:ext cx="2971800" cy="272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981091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a:xfrm>
            <a:off x="1042851" y="381000"/>
            <a:ext cx="6477000" cy="4648200"/>
          </a:xfrm>
        </p:spPr>
        <p:txBody>
          <a:bodyPr/>
          <a:lstStyle/>
          <a:p>
            <a:br>
              <a:rPr lang="en-US" sz="4000"/>
            </a:br>
            <a:br>
              <a:rPr lang="en-US" sz="4000"/>
            </a:br>
            <a:r>
              <a:rPr lang="en-US" sz="2800"/>
              <a:t>Marina DuNES Tax INCREMENT Bonds</a:t>
            </a:r>
            <a:br>
              <a:rPr lang="en-US" sz="2800"/>
            </a:br>
            <a:br>
              <a:rPr lang="en-US" sz="6000"/>
            </a:br>
            <a:r>
              <a:rPr lang="en-US" sz="2800"/>
              <a:t>consolidated oVERSIGHT BOARD for Monterey county</a:t>
            </a:r>
            <a:br>
              <a:rPr lang="en-US" sz="2800"/>
            </a:br>
            <a:r>
              <a:rPr lang="en-US" sz="2800"/>
              <a:t>March 23, 2022</a:t>
            </a:r>
            <a:br>
              <a:rPr lang="en-US" sz="6000"/>
            </a:br>
            <a:endParaRPr lang="en-US" sz="6000"/>
          </a:p>
        </p:txBody>
      </p:sp>
      <p:sp>
        <p:nvSpPr>
          <p:cNvPr id="3" name="Subtitle 2"/>
          <p:cNvSpPr>
            <a:spLocks noGrp="1"/>
          </p:cNvSpPr>
          <p:nvPr>
            <p:ph type="subTitle" idx="1"/>
          </p:nvPr>
        </p:nvSpPr>
        <p:spPr>
          <a:xfrm>
            <a:off x="2362200" y="6019800"/>
            <a:ext cx="6705600" cy="716037"/>
          </a:xfrm>
        </p:spPr>
        <p:txBody>
          <a:bodyPr/>
          <a:lstStyle/>
          <a:p>
            <a:r>
              <a:rPr lang="en-US"/>
              <a:t>		goldfarb &amp; lipman llp</a:t>
            </a:r>
          </a:p>
        </p:txBody>
      </p:sp>
      <p:sp>
        <p:nvSpPr>
          <p:cNvPr id="4" name="Slide Number Placeholder 5"/>
          <p:cNvSpPr>
            <a:spLocks noGrp="1"/>
          </p:cNvSpPr>
          <p:nvPr>
            <p:ph type="sldNum" sz="quarter" idx="11"/>
          </p:nvPr>
        </p:nvSpPr>
        <p:spPr>
          <a:xfrm>
            <a:off x="381000" y="6248401"/>
            <a:ext cx="1371600" cy="228600"/>
          </a:xfrm>
        </p:spPr>
        <p:txBody>
          <a:bodyPr/>
          <a:lstStyle>
            <a:lvl1pPr>
              <a:defRPr>
                <a:solidFill>
                  <a:srgbClr val="FFFFFF"/>
                </a:solidFill>
              </a:defRPr>
            </a:lvl1pPr>
          </a:lstStyle>
          <a:p>
            <a:r>
              <a:rPr lang="en-US" sz="1100"/>
              <a:t>2774259.1</a:t>
            </a:r>
          </a:p>
        </p:txBody>
      </p:sp>
    </p:spTree>
    <p:extLst>
      <p:ext uri="{BB962C8B-B14F-4D97-AF65-F5344CB8AC3E}">
        <p14:creationId xmlns:p14="http://schemas.microsoft.com/office/powerpoint/2010/main" val="2274124173"/>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Bond Issuance Process</a:t>
            </a:r>
          </a:p>
        </p:txBody>
      </p:sp>
      <p:sp>
        <p:nvSpPr>
          <p:cNvPr id="3" name="Content Placeholder 2"/>
          <p:cNvSpPr>
            <a:spLocks noGrp="1"/>
          </p:cNvSpPr>
          <p:nvPr>
            <p:ph sz="quarter" idx="1"/>
          </p:nvPr>
        </p:nvSpPr>
        <p:spPr/>
        <p:txBody>
          <a:bodyPr>
            <a:normAutofit/>
          </a:bodyPr>
          <a:lstStyle/>
          <a:p>
            <a:r>
              <a:rPr lang="en-US"/>
              <a:t>Dissolution Act requires that the issuance of the bonds be approved by</a:t>
            </a:r>
          </a:p>
          <a:p>
            <a:pPr lvl="1"/>
            <a:r>
              <a:rPr lang="en-US"/>
              <a:t>The Successor Agency Board (the Marina City Council acting as the governing board of the Successor Agency)</a:t>
            </a:r>
          </a:p>
          <a:p>
            <a:pPr lvl="1"/>
            <a:r>
              <a:rPr lang="en-US"/>
              <a:t>The Oversight Board</a:t>
            </a:r>
          </a:p>
          <a:p>
            <a:pPr lvl="1"/>
            <a:r>
              <a:rPr lang="en-US"/>
              <a:t>The Department of Finance. Department of Finance has 65 days to approve of issuance after Oversight Board approval.</a:t>
            </a:r>
          </a:p>
        </p:txBody>
      </p:sp>
    </p:spTree>
    <p:extLst>
      <p:ext uri="{BB962C8B-B14F-4D97-AF65-F5344CB8AC3E}">
        <p14:creationId xmlns:p14="http://schemas.microsoft.com/office/powerpoint/2010/main" val="3608916925"/>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73443D0C-3D41-4CD8-A823-B895FB987CBA}"/>
              </a:ext>
            </a:extLst>
          </p:cNvPr>
          <p:cNvSpPr>
            <a:spLocks noGrp="1"/>
          </p:cNvSpPr>
          <p:nvPr>
            <p:ph type="title"/>
          </p:nvPr>
        </p:nvSpPr>
        <p:spPr/>
        <p:txBody>
          <a:bodyPr/>
          <a:lstStyle/>
          <a:p>
            <a:r>
              <a:rPr lang="en-US"/>
              <a:t>2018 Bonds</a:t>
            </a:r>
          </a:p>
        </p:txBody>
      </p:sp>
      <p:sp>
        <p:nvSpPr>
          <p:cNvPr id="3" name="Content Placeholder 2">
            <a:extLst>
              <a:ext uri="{FF2B5EF4-FFF2-40B4-BE49-F238E27FC236}">
                <a16:creationId xmlns:a16="http://schemas.microsoft.com/office/drawing/2014/main" id="{60E8DB52-F893-4563-AFAC-38B738E632CA}"/>
              </a:ext>
            </a:extLst>
          </p:cNvPr>
          <p:cNvSpPr>
            <a:spLocks noGrp="1"/>
          </p:cNvSpPr>
          <p:nvPr>
            <p:ph sz="quarter" idx="1"/>
          </p:nvPr>
        </p:nvSpPr>
        <p:spPr/>
        <p:txBody>
          <a:bodyPr/>
          <a:lstStyle/>
          <a:p>
            <a:r>
              <a:rPr lang="en-US"/>
              <a:t>Successor Agency, Oversight Board and DOF approved issuance of bonds in 2017/2018</a:t>
            </a:r>
          </a:p>
          <a:p>
            <a:r>
              <a:rPr lang="en-US"/>
              <a:t>Successor Agency issued  bonds in June 2018 in the total amount of $13,490,000</a:t>
            </a:r>
          </a:p>
          <a:p>
            <a:r>
              <a:rPr lang="en-US"/>
              <a:t>Bond proceeds were disbursed to Developer to reimburse Developer for eligible costs</a:t>
            </a:r>
          </a:p>
        </p:txBody>
      </p:sp>
    </p:spTree>
    <p:extLst>
      <p:ext uri="{BB962C8B-B14F-4D97-AF65-F5344CB8AC3E}">
        <p14:creationId xmlns:p14="http://schemas.microsoft.com/office/powerpoint/2010/main" val="884618089"/>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42F3200-2C5A-40F2-93FC-A8AE906027A5}"/>
              </a:ext>
            </a:extLst>
          </p:cNvPr>
          <p:cNvSpPr>
            <a:spLocks noGrp="1"/>
          </p:cNvSpPr>
          <p:nvPr>
            <p:ph type="title"/>
          </p:nvPr>
        </p:nvSpPr>
        <p:spPr/>
        <p:txBody>
          <a:bodyPr/>
          <a:lstStyle/>
          <a:p>
            <a:r>
              <a:rPr lang="en-US"/>
              <a:t>2020 Bonds</a:t>
            </a:r>
          </a:p>
        </p:txBody>
      </p:sp>
      <p:sp>
        <p:nvSpPr>
          <p:cNvPr id="3" name="Content Placeholder 2">
            <a:extLst>
              <a:ext uri="{FF2B5EF4-FFF2-40B4-BE49-F238E27FC236}">
                <a16:creationId xmlns:a16="http://schemas.microsoft.com/office/drawing/2014/main" id="{38D66946-A85F-4F8C-B3CA-ABF7F23432C4}"/>
              </a:ext>
            </a:extLst>
          </p:cNvPr>
          <p:cNvSpPr>
            <a:spLocks noGrp="1"/>
          </p:cNvSpPr>
          <p:nvPr>
            <p:ph sz="quarter" idx="1"/>
          </p:nvPr>
        </p:nvSpPr>
        <p:spPr/>
        <p:txBody>
          <a:bodyPr/>
          <a:lstStyle/>
          <a:p>
            <a:r>
              <a:rPr lang="en-US"/>
              <a:t>Successor Agency, Oversight Board and DOF approved issuance of bonds in 2020</a:t>
            </a:r>
          </a:p>
          <a:p>
            <a:r>
              <a:rPr lang="en-US"/>
              <a:t>Successor Agency issued bonds total amount of $9,740,000</a:t>
            </a:r>
          </a:p>
          <a:p>
            <a:r>
              <a:rPr lang="en-US"/>
              <a:t>Bond proceeds were disbursed to Developer for infrastructure and affordable housing costs previously incurred.</a:t>
            </a:r>
          </a:p>
        </p:txBody>
      </p:sp>
    </p:spTree>
    <p:extLst>
      <p:ext uri="{BB962C8B-B14F-4D97-AF65-F5344CB8AC3E}">
        <p14:creationId xmlns:p14="http://schemas.microsoft.com/office/powerpoint/2010/main" val="3814739709"/>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2022 Bonds</a:t>
            </a:r>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a:t>Successor Agency authorized issuance of Bonds on March 1, 2022 –Resolution No: 2022-01 </a:t>
            </a:r>
          </a:p>
          <a:p>
            <a:pPr>
              <a:buFont typeface="Wingdings" pitchFamily="2" charset="2"/>
              <a:buChar char="q"/>
            </a:pPr>
            <a:r>
              <a:rPr lang="en-US"/>
              <a:t>Authorization is requested to issue bonds up to $17,000,000</a:t>
            </a:r>
          </a:p>
          <a:p>
            <a:pPr>
              <a:buFont typeface="Wingdings" pitchFamily="2" charset="2"/>
              <a:buChar char="q"/>
            </a:pPr>
            <a:r>
              <a:rPr lang="en-US"/>
              <a:t>Bond proceeds will reimburse Developer for infrastructure and affordable housing costs. </a:t>
            </a:r>
          </a:p>
        </p:txBody>
      </p:sp>
    </p:spTree>
    <p:extLst>
      <p:ext uri="{BB962C8B-B14F-4D97-AF65-F5344CB8AC3E}">
        <p14:creationId xmlns:p14="http://schemas.microsoft.com/office/powerpoint/2010/main" val="1071627780"/>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Next Steps</a:t>
            </a:r>
          </a:p>
        </p:txBody>
      </p:sp>
      <p:sp>
        <p:nvSpPr>
          <p:cNvPr id="3" name="Content Placeholder 2"/>
          <p:cNvSpPr>
            <a:spLocks noGrp="1"/>
          </p:cNvSpPr>
          <p:nvPr>
            <p:ph sz="quarter" idx="1"/>
          </p:nvPr>
        </p:nvSpPr>
        <p:spPr/>
        <p:txBody>
          <a:bodyPr/>
          <a:lstStyle/>
          <a:p>
            <a:r>
              <a:rPr lang="en-US"/>
              <a:t>Oversight Board considers resolution approving issuance of bonds</a:t>
            </a:r>
          </a:p>
          <a:p>
            <a:r>
              <a:rPr lang="en-US"/>
              <a:t>Oversight Board resolution submitted to Department of Finance for review and approval</a:t>
            </a:r>
          </a:p>
          <a:p>
            <a:r>
              <a:rPr lang="en-US"/>
              <a:t>Department of Finance approval received</a:t>
            </a:r>
          </a:p>
          <a:p>
            <a:r>
              <a:rPr lang="en-US"/>
              <a:t>Bonds issued</a:t>
            </a:r>
          </a:p>
        </p:txBody>
      </p:sp>
    </p:spTree>
    <p:extLst>
      <p:ext uri="{BB962C8B-B14F-4D97-AF65-F5344CB8AC3E}">
        <p14:creationId xmlns:p14="http://schemas.microsoft.com/office/powerpoint/2010/main" val="1071565489"/>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 name="Title 1">
            <a:extLst>
              <a:ext uri="{FF2B5EF4-FFF2-40B4-BE49-F238E27FC236}">
                <a16:creationId xmlns:a16="http://schemas.microsoft.com/office/drawing/2014/main" id="{D9034A61-8631-4A65-8811-51E00DD76719}"/>
              </a:ext>
            </a:extLst>
          </p:cNvPr>
          <p:cNvSpPr>
            <a:spLocks noGrp="1"/>
          </p:cNvSpPr>
          <p:nvPr>
            <p:ph type="title"/>
          </p:nvPr>
        </p:nvSpPr>
        <p:spPr>
          <a:xfrm>
            <a:off x="609600" y="273050"/>
            <a:ext cx="8077200" cy="869950"/>
          </a:xfrm>
        </p:spPr>
        <p:txBody>
          <a:bodyPr/>
          <a:lstStyle/>
          <a:p>
            <a:r>
              <a:rPr lang="en-US"/>
              <a:t>Marina Successor Agency </a:t>
            </a:r>
          </a:p>
        </p:txBody>
      </p:sp>
      <p:sp>
        <p:nvSpPr>
          <p:cNvPr id="12" name="Text Placeholder 2">
            <a:extLst>
              <a:ext uri="{FF2B5EF4-FFF2-40B4-BE49-F238E27FC236}">
                <a16:creationId xmlns:a16="http://schemas.microsoft.com/office/drawing/2014/main" id="{3868A554-B238-4CA1-ACEC-A417FDC644B3}"/>
              </a:ext>
            </a:extLst>
          </p:cNvPr>
          <p:cNvSpPr>
            <a:spLocks noGrp="1"/>
          </p:cNvSpPr>
          <p:nvPr>
            <p:ph type="body" idx="2"/>
          </p:nvPr>
        </p:nvSpPr>
        <p:spPr>
          <a:xfrm>
            <a:off x="609600" y="1752600"/>
            <a:ext cx="1600200" cy="4343400"/>
          </a:xfrm>
        </p:spPr>
        <p:txBody>
          <a:bodyPr/>
          <a:lstStyle/>
          <a:p>
            <a:r>
              <a:rPr lang="en-US"/>
              <a:t>The Dunes at Monterey Bay</a:t>
            </a:r>
          </a:p>
        </p:txBody>
      </p:sp>
      <p:pic>
        <p:nvPicPr>
          <p:cNvPr id="5" name="Picture 3">
            <a:extLst>
              <a:ext uri="{FF2B5EF4-FFF2-40B4-BE49-F238E27FC236}">
                <a16:creationId xmlns:a16="http://schemas.microsoft.com/office/drawing/2014/main" id="{B533D9EF-3C28-4670-B0A9-A29D4FA16261}"/>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t="15557" r="-1" b="33347"/>
          <a:stretch>
            <a:fillRect/>
          </a:stretch>
        </p:blipFill>
        <p:spPr bwMode="auto">
          <a:xfrm>
            <a:off x="2362200" y="1752600"/>
            <a:ext cx="6400800" cy="4419600"/>
          </a:xfrm>
          <a:prstGeom prst="rect">
            <a:avLst/>
          </a:prstGeom>
          <a:solidFill>
            <a:srgbClr val="FFFFFF"/>
          </a:solidFill>
        </p:spPr>
      </p:pic>
    </p:spTree>
    <p:extLst>
      <p:ext uri="{BB962C8B-B14F-4D97-AF65-F5344CB8AC3E}">
        <p14:creationId xmlns:p14="http://schemas.microsoft.com/office/powerpoint/2010/main" val="355833555"/>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z="3600"/>
              <a:t>The Dunes</a:t>
            </a:r>
            <a:br>
              <a:rPr lang="en-US" sz="3600"/>
            </a:br>
            <a:r>
              <a:rPr lang="en-US" sz="3600"/>
              <a:t>Development Program</a:t>
            </a:r>
          </a:p>
        </p:txBody>
      </p:sp>
      <p:sp>
        <p:nvSpPr>
          <p:cNvPr id="3" name="Content Placeholder 2"/>
          <p:cNvSpPr>
            <a:spLocks noGrp="1"/>
          </p:cNvSpPr>
          <p:nvPr>
            <p:ph sz="quarter" idx="1"/>
          </p:nvPr>
        </p:nvSpPr>
        <p:spPr/>
        <p:txBody>
          <a:bodyPr>
            <a:normAutofit fontScale="62500" lnSpcReduction="20000"/>
          </a:bodyPr>
          <a:lstStyle/>
          <a:p>
            <a:pPr lvl="1">
              <a:spcBef>
                <a:spcPct val="50000"/>
              </a:spcBef>
              <a:buFontTx/>
              <a:buChar char="•"/>
            </a:pPr>
            <a:r>
              <a:rPr lang="en-US" altLang="en-US" sz="3200">
                <a:latin typeface="Arial" pitchFamily="34" charset="0"/>
              </a:rPr>
              <a:t>Removal of approximately 940 abandoned military structures</a:t>
            </a:r>
          </a:p>
          <a:p>
            <a:pPr lvl="1">
              <a:spcBef>
                <a:spcPct val="50000"/>
              </a:spcBef>
              <a:buFontTx/>
              <a:buChar char="•"/>
            </a:pPr>
            <a:r>
              <a:rPr lang="en-US" altLang="en-US" sz="3200">
                <a:latin typeface="Arial" pitchFamily="34" charset="0"/>
              </a:rPr>
              <a:t>Retail – 500,000 square feet of regional, village promenade and neighborhood retail</a:t>
            </a:r>
          </a:p>
          <a:p>
            <a:pPr lvl="1">
              <a:spcBef>
                <a:spcPct val="50000"/>
              </a:spcBef>
              <a:buFontTx/>
              <a:buChar char="•"/>
            </a:pPr>
            <a:r>
              <a:rPr lang="en-US" altLang="en-US" sz="3200">
                <a:latin typeface="Arial" pitchFamily="34" charset="0"/>
              </a:rPr>
              <a:t>Office and medical totaling approximately 600,000 square feet</a:t>
            </a:r>
          </a:p>
          <a:p>
            <a:pPr lvl="1">
              <a:spcBef>
                <a:spcPct val="50000"/>
              </a:spcBef>
              <a:buFontTx/>
              <a:buChar char="•"/>
            </a:pPr>
            <a:r>
              <a:rPr lang="en-US" altLang="en-US" sz="3200">
                <a:latin typeface="Arial" pitchFamily="34" charset="0"/>
              </a:rPr>
              <a:t>Beach Boardwalk – to connect the development project to Fort Ord Dunes State Park</a:t>
            </a:r>
          </a:p>
          <a:p>
            <a:pPr lvl="1">
              <a:spcBef>
                <a:spcPct val="50000"/>
              </a:spcBef>
              <a:buFontTx/>
              <a:buChar char="•"/>
            </a:pPr>
            <a:r>
              <a:rPr lang="en-US" altLang="en-US" sz="3200">
                <a:latin typeface="Arial" pitchFamily="34" charset="0"/>
              </a:rPr>
              <a:t>Residential – 1,237 Residential Units with 310 below market rate affordable units (25% affordable) </a:t>
            </a:r>
          </a:p>
          <a:p>
            <a:pPr lvl="1">
              <a:spcBef>
                <a:spcPct val="50000"/>
              </a:spcBef>
              <a:buFontTx/>
              <a:buChar char="•"/>
            </a:pPr>
            <a:r>
              <a:rPr lang="en-US" altLang="en-US" sz="3200">
                <a:latin typeface="Arial" pitchFamily="34" charset="0"/>
              </a:rPr>
              <a:t>Linear Park – 47 acres of Parks (including City Park on PBC)</a:t>
            </a:r>
          </a:p>
          <a:p>
            <a:pPr lvl="1">
              <a:spcBef>
                <a:spcPct val="50000"/>
              </a:spcBef>
              <a:buFontTx/>
              <a:buChar char="•"/>
            </a:pPr>
            <a:r>
              <a:rPr lang="en-US" altLang="en-US" sz="3200">
                <a:latin typeface="Arial" pitchFamily="34" charset="0"/>
              </a:rPr>
              <a:t>Future Transit Corridor</a:t>
            </a:r>
          </a:p>
          <a:p>
            <a:pPr lvl="1">
              <a:spcBef>
                <a:spcPct val="50000"/>
              </a:spcBef>
              <a:buFontTx/>
              <a:buChar char="•"/>
            </a:pPr>
            <a:r>
              <a:rPr lang="en-US" altLang="en-US" sz="3200">
                <a:latin typeface="Arial" pitchFamily="34" charset="0"/>
              </a:rPr>
              <a:t>Hotel – Up to 500 Rooms </a:t>
            </a:r>
          </a:p>
          <a:p>
            <a:endParaRPr lang="en-US"/>
          </a:p>
        </p:txBody>
      </p:sp>
      <p:sp>
        <p:nvSpPr>
          <p:cNvPr id="6" name="Slide Number Placeholder 5"/>
          <p:cNvSpPr>
            <a:spLocks noGrp="1"/>
          </p:cNvSpPr>
          <p:nvPr>
            <p:ph type="sldNum" sz="quarter" idx="4294967295"/>
          </p:nvPr>
        </p:nvSpPr>
        <p:spPr>
          <a:xfrm>
            <a:off x="0" y="1271588"/>
            <a:ext cx="533400" cy="244475"/>
          </a:xfrm>
        </p:spPr>
        <p:txBody>
          <a:bodyPr>
            <a:normAutofit fontScale="85000" lnSpcReduction="20000"/>
          </a:bodyPr>
          <a:lstStyle>
            <a:lvl1pPr>
              <a:defRPr>
                <a:solidFill>
                  <a:srgbClr val="FFFFFF"/>
                </a:solidFill>
              </a:defRPr>
            </a:lvl1pPr>
          </a:lstStyle>
          <a:p>
            <a:fld id="{48B4781E-54A3-41C1-A22A-837D558031C2}" type="slidenum">
              <a:rPr lang="en-US" smtClean="0"/>
              <a:t>3</a:t>
            </a:fld>
            <a:endParaRPr lang="en-US"/>
          </a:p>
        </p:txBody>
      </p:sp>
    </p:spTree>
    <p:extLst>
      <p:ext uri="{BB962C8B-B14F-4D97-AF65-F5344CB8AC3E}">
        <p14:creationId xmlns:p14="http://schemas.microsoft.com/office/powerpoint/2010/main" val="2406727189"/>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Title 1">
            <a:extLst>
              <a:ext uri="{FF2B5EF4-FFF2-40B4-BE49-F238E27FC236}">
                <a16:creationId xmlns:a16="http://schemas.microsoft.com/office/drawing/2014/main" id="{80509F82-FBC7-4464-9D8C-2F367F33B1BA}"/>
              </a:ext>
            </a:extLst>
          </p:cNvPr>
          <p:cNvSpPr>
            <a:spLocks noGrp="1"/>
          </p:cNvSpPr>
          <p:nvPr>
            <p:ph type="title"/>
          </p:nvPr>
        </p:nvSpPr>
        <p:spPr bwMode="auto">
          <a:xfrm>
            <a:off x="612648" y="228600"/>
            <a:ext cx="8153400" cy="990600"/>
          </a:xfrm>
          <a:prstGeom prst="rect">
            <a:avLst/>
          </a:prstGeom>
          <a:noFill/>
          <a:ln>
            <a:noFill/>
          </a:ln>
        </p:spPr>
        <p:txBody>
          <a:bodyPr wrap="square" anchor="ctr">
            <a:normAutofit/>
          </a:bodyPr>
          <a:lstStyle/>
          <a:p>
            <a:r>
              <a:rPr lang="en-US"/>
              <a:t>The Dunes Development to Date</a:t>
            </a:r>
          </a:p>
        </p:txBody>
      </p:sp>
      <p:sp>
        <p:nvSpPr>
          <p:cNvPr id="7" name="Content Placeholder 2">
            <a:extLst>
              <a:ext uri="{FF2B5EF4-FFF2-40B4-BE49-F238E27FC236}">
                <a16:creationId xmlns:a16="http://schemas.microsoft.com/office/drawing/2014/main" id="{FD26594F-62E8-464D-BF56-A97E0E0173AE}"/>
              </a:ext>
            </a:extLst>
          </p:cNvPr>
          <p:cNvSpPr>
            <a:spLocks noGrp="1"/>
          </p:cNvSpPr>
          <p:nvPr>
            <p:ph sz="quarter" idx="1"/>
          </p:nvPr>
        </p:nvSpPr>
        <p:spPr>
          <a:xfrm>
            <a:off x="612648" y="1600200"/>
            <a:ext cx="8153400" cy="4495800"/>
          </a:xfrm>
        </p:spPr>
        <p:txBody>
          <a:bodyPr>
            <a:normAutofit fontScale="92500" lnSpcReduction="10000"/>
          </a:bodyPr>
          <a:lstStyle/>
          <a:p>
            <a:pPr>
              <a:lnSpc>
                <a:spcPct val="120000"/>
              </a:lnSpc>
              <a:spcBef>
                <a:spcPts val="900"/>
              </a:spcBef>
            </a:pPr>
            <a:r>
              <a:rPr lang="en-US"/>
              <a:t>Removal of 390 blighted structures, 1.4 million square feet</a:t>
            </a:r>
          </a:p>
          <a:p>
            <a:pPr>
              <a:lnSpc>
                <a:spcPct val="120000"/>
              </a:lnSpc>
              <a:spcBef>
                <a:spcPts val="900"/>
              </a:spcBef>
            </a:pPr>
            <a:r>
              <a:rPr lang="en-US"/>
              <a:t>Completion of 430,000 sf of retail center and cinema</a:t>
            </a:r>
          </a:p>
          <a:p>
            <a:pPr>
              <a:lnSpc>
                <a:spcPct val="120000"/>
              </a:lnSpc>
              <a:spcBef>
                <a:spcPts val="900"/>
              </a:spcBef>
            </a:pPr>
            <a:r>
              <a:rPr lang="en-US"/>
              <a:t>VA Medical Center and Montage Wellness Center</a:t>
            </a:r>
          </a:p>
          <a:p>
            <a:pPr>
              <a:lnSpc>
                <a:spcPct val="120000"/>
              </a:lnSpc>
              <a:spcBef>
                <a:spcPts val="900"/>
              </a:spcBef>
            </a:pPr>
            <a:r>
              <a:rPr lang="en-US"/>
              <a:t>Completion of 106-room hotel</a:t>
            </a:r>
          </a:p>
          <a:p>
            <a:pPr>
              <a:lnSpc>
                <a:spcPct val="120000"/>
              </a:lnSpc>
              <a:spcBef>
                <a:spcPts val="900"/>
              </a:spcBef>
            </a:pPr>
            <a:r>
              <a:rPr lang="en-US"/>
              <a:t>Completion of 108 affordable housing units</a:t>
            </a:r>
          </a:p>
          <a:p>
            <a:pPr>
              <a:lnSpc>
                <a:spcPct val="120000"/>
              </a:lnSpc>
              <a:spcBef>
                <a:spcPts val="900"/>
              </a:spcBef>
            </a:pPr>
            <a:r>
              <a:rPr lang="en-US"/>
              <a:t>Completion of 342 market rate and workforce homes</a:t>
            </a:r>
          </a:p>
          <a:p>
            <a:pPr>
              <a:lnSpc>
                <a:spcPct val="120000"/>
              </a:lnSpc>
              <a:spcBef>
                <a:spcPts val="900"/>
              </a:spcBef>
            </a:pPr>
            <a:r>
              <a:rPr lang="en-US"/>
              <a:t>125 market rate homes under construction</a:t>
            </a:r>
          </a:p>
          <a:p>
            <a:endParaRPr lang="en-US"/>
          </a:p>
        </p:txBody>
      </p:sp>
    </p:spTree>
    <p:extLst>
      <p:ext uri="{BB962C8B-B14F-4D97-AF65-F5344CB8AC3E}">
        <p14:creationId xmlns:p14="http://schemas.microsoft.com/office/powerpoint/2010/main" val="1874596264"/>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Disposition and Development Agreement</a:t>
            </a:r>
          </a:p>
        </p:txBody>
      </p:sp>
      <p:sp>
        <p:nvSpPr>
          <p:cNvPr id="3" name="Content Placeholder 2"/>
          <p:cNvSpPr>
            <a:spLocks noGrp="1"/>
          </p:cNvSpPr>
          <p:nvPr>
            <p:ph sz="quarter" idx="1"/>
          </p:nvPr>
        </p:nvSpPr>
        <p:spPr/>
        <p:txBody>
          <a:bodyPr>
            <a:normAutofit fontScale="92500"/>
          </a:bodyPr>
          <a:lstStyle/>
          <a:p>
            <a:r>
              <a:rPr lang="en-US" sz="3200"/>
              <a:t>Disposition and Development Agreement entered into in 2005 with former Redevelopment Agency</a:t>
            </a:r>
          </a:p>
          <a:p>
            <a:r>
              <a:rPr lang="en-US" sz="3200"/>
              <a:t>First Implementation Agreement – September 2006 </a:t>
            </a:r>
          </a:p>
          <a:p>
            <a:r>
              <a:rPr lang="en-US" sz="3200"/>
              <a:t>Second Implementation Agreement –August 2008</a:t>
            </a:r>
          </a:p>
          <a:p>
            <a:r>
              <a:rPr lang="en-US" sz="3200"/>
              <a:t>Operating Agreement including conforming clarifications to schedule of performance – December 2019</a:t>
            </a:r>
          </a:p>
        </p:txBody>
      </p:sp>
    </p:spTree>
    <p:extLst>
      <p:ext uri="{BB962C8B-B14F-4D97-AF65-F5344CB8AC3E}">
        <p14:creationId xmlns:p14="http://schemas.microsoft.com/office/powerpoint/2010/main" val="691608154"/>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Second Implementation Agreement</a:t>
            </a:r>
          </a:p>
        </p:txBody>
      </p:sp>
      <p:sp>
        <p:nvSpPr>
          <p:cNvPr id="3" name="Content Placeholder 2"/>
          <p:cNvSpPr>
            <a:spLocks noGrp="1"/>
          </p:cNvSpPr>
          <p:nvPr>
            <p:ph sz="quarter" idx="1"/>
          </p:nvPr>
        </p:nvSpPr>
        <p:spPr/>
        <p:txBody>
          <a:bodyPr>
            <a:normAutofit fontScale="92500" lnSpcReduction="10000"/>
          </a:bodyPr>
          <a:lstStyle/>
          <a:p>
            <a:r>
              <a:rPr lang="en-US"/>
              <a:t>Tax Increment Pledge</a:t>
            </a:r>
          </a:p>
          <a:p>
            <a:pPr lvl="1"/>
            <a:r>
              <a:rPr lang="en-US"/>
              <a:t>Former RDA pledged 100% of Available Non-housing Tax Increment Funds from the Project (all tax increment after 20% LMIHF deposit, pass throughs to taxing entities, less 10%) to pay for infrastructure costs through fiscal year 2036-2037</a:t>
            </a:r>
          </a:p>
          <a:p>
            <a:pPr lvl="1"/>
            <a:r>
              <a:rPr lang="en-US"/>
              <a:t>Former Agency pledged Available LMIHF Tax Increment generated by the Dunes Project as well as the Marina Heights Project (now Sea Haven) to pay for affordable housing costs through fiscal year 2026-2027</a:t>
            </a:r>
          </a:p>
          <a:p>
            <a:pPr lvl="1"/>
            <a:r>
              <a:rPr lang="en-US"/>
              <a:t>Parties entered into Tax Increment Financing Plan and Agreement</a:t>
            </a:r>
          </a:p>
        </p:txBody>
      </p:sp>
    </p:spTree>
    <p:extLst>
      <p:ext uri="{BB962C8B-B14F-4D97-AF65-F5344CB8AC3E}">
        <p14:creationId xmlns:p14="http://schemas.microsoft.com/office/powerpoint/2010/main" val="3600179448"/>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1C276C4-F478-4990-B745-2D01841E1F87}"/>
              </a:ext>
            </a:extLst>
          </p:cNvPr>
          <p:cNvSpPr>
            <a:spLocks noGrp="1"/>
          </p:cNvSpPr>
          <p:nvPr>
            <p:ph type="title"/>
          </p:nvPr>
        </p:nvSpPr>
        <p:spPr/>
        <p:txBody>
          <a:bodyPr/>
          <a:lstStyle/>
          <a:p>
            <a:r>
              <a:rPr lang="en-US"/>
              <a:t>Second Implementation Agreement</a:t>
            </a:r>
          </a:p>
        </p:txBody>
      </p:sp>
      <p:sp>
        <p:nvSpPr>
          <p:cNvPr id="3" name="Content Placeholder 2">
            <a:extLst>
              <a:ext uri="{FF2B5EF4-FFF2-40B4-BE49-F238E27FC236}">
                <a16:creationId xmlns:a16="http://schemas.microsoft.com/office/drawing/2014/main" id="{D6E085DA-E897-4402-8F36-94B9A39F61CE}"/>
              </a:ext>
            </a:extLst>
          </p:cNvPr>
          <p:cNvSpPr>
            <a:spLocks noGrp="1"/>
          </p:cNvSpPr>
          <p:nvPr>
            <p:ph sz="quarter" idx="1"/>
          </p:nvPr>
        </p:nvSpPr>
        <p:spPr/>
        <p:txBody>
          <a:bodyPr>
            <a:normAutofit/>
          </a:bodyPr>
          <a:lstStyle/>
          <a:p>
            <a:r>
              <a:rPr lang="en-US" sz="4000"/>
              <a:t>Department of Finance has recognized pledge of tax increment as an enforceable obligation on all Successor Agency ROPS</a:t>
            </a:r>
          </a:p>
        </p:txBody>
      </p:sp>
    </p:spTree>
    <p:extLst>
      <p:ext uri="{BB962C8B-B14F-4D97-AF65-F5344CB8AC3E}">
        <p14:creationId xmlns:p14="http://schemas.microsoft.com/office/powerpoint/2010/main" val="2986851148"/>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Tax Increment Financing Plan and Agreement</a:t>
            </a:r>
          </a:p>
        </p:txBody>
      </p:sp>
      <p:sp>
        <p:nvSpPr>
          <p:cNvPr id="3" name="Content Placeholder 2"/>
          <p:cNvSpPr>
            <a:spLocks noGrp="1"/>
          </p:cNvSpPr>
          <p:nvPr>
            <p:ph sz="quarter" idx="1"/>
          </p:nvPr>
        </p:nvSpPr>
        <p:spPr/>
        <p:txBody>
          <a:bodyPr>
            <a:normAutofit lnSpcReduction="10000"/>
          </a:bodyPr>
          <a:lstStyle/>
          <a:p>
            <a:r>
              <a:rPr lang="en-US"/>
              <a:t>Bond Requirements</a:t>
            </a:r>
          </a:p>
          <a:p>
            <a:pPr lvl="1"/>
            <a:r>
              <a:rPr lang="en-US"/>
              <a:t>Developer may request the Agency to issue bonds secured solely by a pledge of the Available Non-Housing Tax Increment Funds and Available LMIHF Tax Increment</a:t>
            </a:r>
          </a:p>
          <a:p>
            <a:pPr lvl="1"/>
            <a:r>
              <a:rPr lang="en-US"/>
              <a:t>Agency to act reasonably and in good faith to issue bonds</a:t>
            </a:r>
          </a:p>
          <a:p>
            <a:pPr lvl="1"/>
            <a:r>
              <a:rPr lang="en-US"/>
              <a:t>Term of the bonds shall be no less than 20 years regardless of the term of the pledge</a:t>
            </a:r>
          </a:p>
          <a:p>
            <a:pPr lvl="1"/>
            <a:r>
              <a:rPr lang="en-US"/>
              <a:t>Bonds to have a debt service coverage ratio of no less than 115% and no more than 125%</a:t>
            </a:r>
          </a:p>
          <a:p>
            <a:pPr lvl="1"/>
            <a:endParaRPr lang="en-US"/>
          </a:p>
        </p:txBody>
      </p:sp>
    </p:spTree>
    <p:extLst>
      <p:ext uri="{BB962C8B-B14F-4D97-AF65-F5344CB8AC3E}">
        <p14:creationId xmlns:p14="http://schemas.microsoft.com/office/powerpoint/2010/main" val="102298159"/>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Bond issuance Process – Post Dissolution</a:t>
            </a:r>
          </a:p>
        </p:txBody>
      </p:sp>
      <p:sp>
        <p:nvSpPr>
          <p:cNvPr id="3" name="Content Placeholder 2"/>
          <p:cNvSpPr>
            <a:spLocks noGrp="1"/>
          </p:cNvSpPr>
          <p:nvPr>
            <p:ph sz="quarter" idx="1"/>
          </p:nvPr>
        </p:nvSpPr>
        <p:spPr/>
        <p:txBody>
          <a:bodyPr>
            <a:normAutofit lnSpcReduction="10000"/>
          </a:bodyPr>
          <a:lstStyle/>
          <a:p>
            <a:r>
              <a:rPr lang="en-US"/>
              <a:t>Redevelopment Dissolution Act (AB 1x26 as amended by AB 1484 and SB 107) governs the process for issuance of bonds by Successor Agency</a:t>
            </a:r>
          </a:p>
          <a:p>
            <a:r>
              <a:rPr lang="en-US"/>
              <a:t>Dissolution Act allows for the issuance of tax increment bonds to make payments under enforceable obligations when the enforceable obligations include the irrevocable pledge of property tax increment and the obligation to issue bonds secured by the pledge (Health and Safety Code Section 34177.5(a)(2))</a:t>
            </a:r>
          </a:p>
        </p:txBody>
      </p:sp>
    </p:spTree>
    <p:extLst>
      <p:ext uri="{BB962C8B-B14F-4D97-AF65-F5344CB8AC3E}">
        <p14:creationId xmlns:p14="http://schemas.microsoft.com/office/powerpoint/2010/main" val="1013379838"/>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2.14"/>
  <p:tag name="AS_TITLE" val="Aspose.Slides for .NET 4.0 Client Profile"/>
  <p:tag name="AS_VERSION" val="19.2"/>
</p:tagLst>
</file>

<file path=ppt/theme/_rels/theme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3.jpeg" /></Relationships>
</file>

<file path=ppt/theme/theme1.xml><?xml version="1.0" encoding="utf-8"?>
<a:theme xmlns:r="http://schemas.openxmlformats.org/officeDocument/2006/relationships" xmlns:a="http://schemas.openxmlformats.org/drawingml/2006/main" name="GL Standard">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Arial"/>
        <a:cs typeface="Arial"/>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Arial"/>
        <a:cs typeface="Arial"/>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r:embed="rId1">
            <a:duotone>
              <a:schemeClr val="phClr">
                <a:shade val="90000"/>
                <a:satMod val="140000"/>
              </a:schemeClr>
              <a:schemeClr val="phClr">
                <a:satMod val="120000"/>
              </a:schemeClr>
            </a:duotone>
          </a:blip>
          <a:tile tx="0" ty="0" sx="100000" sy="100000" flip="none" algn="tl"/>
        </a:blipFill>
        <a:blipFill>
          <a:blip r:embed="rId2">
            <a:duotone>
              <a:schemeClr val="phClr">
                <a:shade val="90000"/>
                <a:satMod val="140000"/>
              </a:schemeClr>
              <a:schemeClr val="phClr">
                <a:satMod val="120000"/>
              </a:schemeClr>
            </a:duotone>
          </a:blip>
          <a:tile tx="0" ty="0" sx="100000" sy="100000" flip="none" algn="tl"/>
        </a:blipFill>
      </a:bgFillStyleLst>
    </a:fmtScheme>
  </a:themeElements>
  <a:objectDefaults/>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r="http://schemas.openxmlformats.org/officeDocument/2006/relationships"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vt="http://schemas.openxmlformats.org/officeDocument/2006/docPropsVTypes" xmlns="http://schemas.openxmlformats.org/officeDocument/2006/extended-properties">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19.0200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