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4" r:id="rId1"/>
  </p:sldMasterIdLst>
  <p:notesMasterIdLst>
    <p:notesMasterId r:id="rId17"/>
  </p:notesMasterIdLst>
  <p:sldIdLst>
    <p:sldId id="329" r:id="rId2"/>
    <p:sldId id="340" r:id="rId3"/>
    <p:sldId id="339" r:id="rId4"/>
    <p:sldId id="341" r:id="rId5"/>
    <p:sldId id="342" r:id="rId6"/>
    <p:sldId id="348" r:id="rId7"/>
    <p:sldId id="343" r:id="rId8"/>
    <p:sldId id="344" r:id="rId9"/>
    <p:sldId id="345" r:id="rId10"/>
    <p:sldId id="346" r:id="rId11"/>
    <p:sldId id="276" r:id="rId12"/>
    <p:sldId id="347" r:id="rId13"/>
    <p:sldId id="297" r:id="rId14"/>
    <p:sldId id="295" r:id="rId15"/>
    <p:sldId id="335" r:id="rId16"/>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3366CC"/>
    <a:srgbClr val="335366"/>
    <a:srgbClr val="335399"/>
    <a:srgbClr val="336699"/>
    <a:srgbClr val="0099CC"/>
    <a:srgbClr val="6699FF"/>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20" autoAdjust="0"/>
    <p:restoredTop sz="68332" autoAdjust="0"/>
  </p:normalViewPr>
  <p:slideViewPr>
    <p:cSldViewPr snapToGrid="0">
      <p:cViewPr varScale="1">
        <p:scale>
          <a:sx n="58" d="100"/>
          <a:sy n="58" d="100"/>
        </p:scale>
        <p:origin x="1828" y="52"/>
      </p:cViewPr>
      <p:guideLst>
        <p:guide orient="horz" pos="2160"/>
        <p:guide pos="2880"/>
      </p:guideLst>
    </p:cSldViewPr>
  </p:slideViewPr>
  <p:outlineViewPr>
    <p:cViewPr>
      <p:scale>
        <a:sx n="33" d="100"/>
        <a:sy n="33" d="100"/>
      </p:scale>
      <p:origin x="0" y="-5904"/>
    </p:cViewPr>
  </p:outlineViewPr>
  <p:notesTextViewPr>
    <p:cViewPr>
      <p:scale>
        <a:sx n="3" d="2"/>
        <a:sy n="3" d="2"/>
      </p:scale>
      <p:origin x="0" y="0"/>
    </p:cViewPr>
  </p:notesTextViewPr>
  <p:sorterViewPr>
    <p:cViewPr varScale="1">
      <p:scale>
        <a:sx n="1" d="1"/>
        <a:sy n="1" d="1"/>
      </p:scale>
      <p:origin x="0" y="-2484"/>
    </p:cViewPr>
  </p:sorterViewPr>
  <p:notesViewPr>
    <p:cSldViewPr snapToGrid="0">
      <p:cViewPr>
        <p:scale>
          <a:sx n="80" d="100"/>
          <a:sy n="80" d="100"/>
        </p:scale>
        <p:origin x="-2196" y="11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28F80CF-0AA9-4C85-91B8-8A7905A31677}" type="datetimeFigureOut">
              <a:rPr lang="en-US" smtClean="0"/>
              <a:pPr/>
              <a:t>7/25/2022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E69CD47-8151-4D93-B9B7-AE19337B8D3E}" type="slidenum">
              <a:rPr lang="en-US" smtClean="0"/>
              <a:pPr/>
              <a:t>‹#›</a:t>
            </a:fld>
            <a:endParaRPr lang="en-US" dirty="0"/>
          </a:p>
        </p:txBody>
      </p:sp>
    </p:spTree>
    <p:extLst>
      <p:ext uri="{BB962C8B-B14F-4D97-AF65-F5344CB8AC3E}">
        <p14:creationId xmlns:p14="http://schemas.microsoft.com/office/powerpoint/2010/main" val="29401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a:t>
            </a:r>
          </a:p>
          <a:p>
            <a:endParaRPr lang="en-US" dirty="0"/>
          </a:p>
          <a:p>
            <a:r>
              <a:rPr lang="en-US" dirty="0"/>
              <a:t>Housekeeping:</a:t>
            </a:r>
          </a:p>
          <a:p>
            <a:r>
              <a:rPr lang="en-US" dirty="0"/>
              <a:t>Present and then Q&amp;A</a:t>
            </a:r>
          </a:p>
          <a:p>
            <a:r>
              <a:rPr lang="en-US" dirty="0"/>
              <a:t>Recorded to document comments and make available to the public who can’t attend</a:t>
            </a:r>
          </a:p>
          <a:p>
            <a:r>
              <a:rPr lang="en-US" dirty="0"/>
              <a:t>Encourage written comments as well</a:t>
            </a:r>
          </a:p>
          <a:p>
            <a:r>
              <a:rPr lang="en-US" dirty="0"/>
              <a:t>Spanish- Alguien necesita ayuda para traducir al espanol?</a:t>
            </a:r>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1</a:t>
            </a:fld>
            <a:endParaRPr lang="en-US" dirty="0"/>
          </a:p>
        </p:txBody>
      </p:sp>
    </p:spTree>
    <p:extLst>
      <p:ext uri="{BB962C8B-B14F-4D97-AF65-F5344CB8AC3E}">
        <p14:creationId xmlns:p14="http://schemas.microsoft.com/office/powerpoint/2010/main" val="2401996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accordance with the court decision…the primary purpose of the SEIR is to focus solely on analyzing wildlife corridors in the vicinity of the project 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sz="1200" dirty="0"/>
          </a:p>
          <a:p>
            <a:r>
              <a:rPr lang="en-US" altLang="en-US" sz="1200" dirty="0"/>
              <a:t>Disclose and evaluate the potentially significant environmental impacts related to wildlife corridors and movement</a:t>
            </a:r>
          </a:p>
          <a:p>
            <a:r>
              <a:rPr lang="en-US" altLang="en-US" sz="1200" dirty="0"/>
              <a:t>Identify mitigation measures to lessen or avoid impacts, if necessary</a:t>
            </a:r>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10</a:t>
            </a:fld>
            <a:endParaRPr lang="en-US" dirty="0"/>
          </a:p>
        </p:txBody>
      </p:sp>
    </p:spTree>
    <p:extLst>
      <p:ext uri="{BB962C8B-B14F-4D97-AF65-F5344CB8AC3E}">
        <p14:creationId xmlns:p14="http://schemas.microsoft.com/office/powerpoint/2010/main" val="26093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Overview of process which highlights opportunities for public participation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SEIR follows EIR process per CEQA Guidelines</a:t>
            </a:r>
          </a:p>
          <a:p>
            <a:endParaRPr lang="en-US" dirty="0"/>
          </a:p>
          <a:p>
            <a:r>
              <a:rPr lang="en-US" dirty="0"/>
              <a:t>NOP issued 07/15 initiating the 30-day scoping period</a:t>
            </a:r>
          </a:p>
          <a:p>
            <a:pPr lvl="2" eaLnBrk="1" hangingPunct="1">
              <a:defRPr/>
            </a:pPr>
            <a:r>
              <a:rPr lang="en-US" dirty="0">
                <a:effectLst>
                  <a:outerShdw blurRad="38100" dist="38100" dir="2700000" algn="tl">
                    <a:srgbClr val="C0C0C0"/>
                  </a:outerShdw>
                </a:effectLst>
              </a:rPr>
              <a:t>Early public input in the environmental process</a:t>
            </a:r>
          </a:p>
          <a:p>
            <a:pPr lvl="2" eaLnBrk="1" hangingPunct="1">
              <a:defRPr/>
            </a:pPr>
            <a:r>
              <a:rPr lang="en-US" dirty="0">
                <a:effectLst>
                  <a:outerShdw blurRad="38100" dist="38100" dir="2700000" algn="tl">
                    <a:srgbClr val="C0C0C0"/>
                  </a:outerShdw>
                </a:effectLst>
              </a:rPr>
              <a:t>1</a:t>
            </a:r>
            <a:r>
              <a:rPr lang="en-US" baseline="30000" dirty="0">
                <a:effectLst>
                  <a:outerShdw blurRad="38100" dist="38100" dir="2700000" algn="tl">
                    <a:srgbClr val="C0C0C0"/>
                  </a:outerShdw>
                </a:effectLst>
              </a:rPr>
              <a:t>st</a:t>
            </a:r>
            <a:r>
              <a:rPr lang="en-US" dirty="0">
                <a:effectLst>
                  <a:outerShdw blurRad="38100" dist="38100" dir="2700000" algn="tl">
                    <a:srgbClr val="C0C0C0"/>
                  </a:outerShdw>
                </a:effectLst>
              </a:rPr>
              <a:t> step in the environmental review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Review comments </a:t>
            </a:r>
          </a:p>
          <a:p>
            <a:endParaRPr lang="en-US" dirty="0"/>
          </a:p>
          <a:p>
            <a:r>
              <a:rPr lang="en-US" dirty="0"/>
              <a:t>Prepare and distribute Draft SEIR</a:t>
            </a:r>
          </a:p>
          <a:p>
            <a:endParaRPr lang="en-US" dirty="0"/>
          </a:p>
          <a:p>
            <a:r>
              <a:rPr lang="en-US" dirty="0"/>
              <a:t>45-day public review period, submit comments, w</a:t>
            </a:r>
            <a:r>
              <a:rPr lang="en-US" dirty="0">
                <a:highlight>
                  <a:srgbClr val="FFFF00"/>
                </a:highlight>
              </a:rPr>
              <a:t>e will have a public meeting</a:t>
            </a:r>
          </a:p>
          <a:p>
            <a:endParaRPr lang="en-US" dirty="0"/>
          </a:p>
          <a:p>
            <a:r>
              <a:rPr lang="en-US" dirty="0"/>
              <a:t>Respond to comments, revise Draft SEIR-finalize SEIR and make available to public prior to public hearing</a:t>
            </a:r>
          </a:p>
          <a:p>
            <a:endParaRPr lang="en-US" dirty="0"/>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11</a:t>
            </a:fld>
            <a:endParaRPr lang="en-US" dirty="0"/>
          </a:p>
        </p:txBody>
      </p:sp>
    </p:spTree>
    <p:extLst>
      <p:ext uri="{BB962C8B-B14F-4D97-AF65-F5344CB8AC3E}">
        <p14:creationId xmlns:p14="http://schemas.microsoft.com/office/powerpoint/2010/main" val="19438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914400" marR="0" lvl="2"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accent2">
                    <a:lumMod val="50000"/>
                  </a:schemeClr>
                </a:solidFill>
              </a:rPr>
              <a:t>Purpose: CEQA Guidelines §15082(a)</a:t>
            </a:r>
          </a:p>
          <a:p>
            <a:pPr lvl="2" eaLnBrk="1" hangingPunct="1">
              <a:defRPr/>
            </a:pPr>
            <a:endParaRPr lang="en-US" dirty="0">
              <a:effectLst>
                <a:outerShdw blurRad="38100" dist="38100" dir="2700000" algn="tl">
                  <a:srgbClr val="C0C0C0"/>
                </a:outerShdw>
              </a:effectLst>
            </a:endParaRPr>
          </a:p>
          <a:p>
            <a:pPr eaLnBrk="1" hangingPunct="1">
              <a:defRPr/>
            </a:pPr>
            <a:r>
              <a:rPr lang="en-US" dirty="0"/>
              <a:t>“Scoping” is gathering information on the context and focus of the environmental analysis</a:t>
            </a:r>
          </a:p>
          <a:p>
            <a:pPr eaLnBrk="1" hangingPunct="1">
              <a:defRPr/>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12</a:t>
            </a:fld>
            <a:endParaRPr lang="en-US" dirty="0"/>
          </a:p>
        </p:txBody>
      </p:sp>
    </p:spTree>
    <p:extLst>
      <p:ext uri="{BB962C8B-B14F-4D97-AF65-F5344CB8AC3E}">
        <p14:creationId xmlns:p14="http://schemas.microsoft.com/office/powerpoint/2010/main" val="28355388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Contact Erik and also visit website</a:t>
            </a:r>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for public comments</a:t>
            </a:r>
          </a:p>
        </p:txBody>
      </p:sp>
      <p:sp>
        <p:nvSpPr>
          <p:cNvPr id="4" name="Slide Number Placeholder 3"/>
          <p:cNvSpPr>
            <a:spLocks noGrp="1"/>
          </p:cNvSpPr>
          <p:nvPr>
            <p:ph type="sldNum" sz="quarter" idx="5"/>
          </p:nvPr>
        </p:nvSpPr>
        <p:spPr/>
        <p:txBody>
          <a:bodyPr/>
          <a:lstStyle/>
          <a:p>
            <a:fld id="{5E69CD47-8151-4D93-B9B7-AE19337B8D3E}" type="slidenum">
              <a:rPr lang="en-US" smtClean="0"/>
              <a:pPr/>
              <a:t>15</a:t>
            </a:fld>
            <a:endParaRPr lang="en-US" dirty="0"/>
          </a:p>
        </p:txBody>
      </p:sp>
    </p:spTree>
    <p:extLst>
      <p:ext uri="{BB962C8B-B14F-4D97-AF65-F5344CB8AC3E}">
        <p14:creationId xmlns:p14="http://schemas.microsoft.com/office/powerpoint/2010/main" val="919817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you to project team here today</a:t>
            </a:r>
          </a:p>
          <a:p>
            <a:endParaRPr lang="en-US" dirty="0"/>
          </a:p>
          <a:p>
            <a:r>
              <a:rPr lang="en-US" dirty="0"/>
              <a:t>Provide an overview of the proposed project and env. review process</a:t>
            </a:r>
          </a:p>
          <a:p>
            <a:endParaRPr lang="en-US" dirty="0"/>
          </a:p>
          <a:p>
            <a:r>
              <a:rPr lang="en-US" dirty="0"/>
              <a:t>Discuss the purpose of a scoping meeting</a:t>
            </a:r>
          </a:p>
          <a:p>
            <a:endParaRPr lang="en-US" dirty="0"/>
          </a:p>
          <a:p>
            <a:r>
              <a:rPr lang="en-US" dirty="0"/>
              <a:t>Invite you to talk to staff, ask questions, provide oral comments</a:t>
            </a:r>
          </a:p>
          <a:p>
            <a:endParaRPr lang="en-US" dirty="0"/>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2</a:t>
            </a:fld>
            <a:endParaRPr lang="en-US" dirty="0"/>
          </a:p>
        </p:txBody>
      </p:sp>
    </p:spTree>
    <p:extLst>
      <p:ext uri="{BB962C8B-B14F-4D97-AF65-F5344CB8AC3E}">
        <p14:creationId xmlns:p14="http://schemas.microsoft.com/office/powerpoint/2010/main" val="3263257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Point out project team members here tonight</a:t>
            </a:r>
          </a:p>
          <a:p>
            <a:endParaRPr lang="en-US" dirty="0"/>
          </a:p>
          <a:p>
            <a:r>
              <a:rPr lang="en-US" dirty="0"/>
              <a:t>Erik Lundquist – Director of Housing and Community Development, Monterey County</a:t>
            </a:r>
          </a:p>
          <a:p>
            <a:r>
              <a:rPr lang="en-US" dirty="0"/>
              <a:t>Erin Harwayne – Senior Planner, Denise Duffy &amp; Associates</a:t>
            </a:r>
          </a:p>
          <a:p>
            <a:r>
              <a:rPr lang="en-US" dirty="0"/>
              <a:t>[Insert additional staff present]</a:t>
            </a:r>
          </a:p>
          <a:p>
            <a:endParaRPr lang="en-US" dirty="0"/>
          </a:p>
          <a:p>
            <a:r>
              <a:rPr lang="en-US" dirty="0"/>
              <a:t>DD&amp;A is contracted by the County of Monterey to prepare environmental documentation for the proposed project.  The County of Monterey is lead agency under CEQA and managing the environmental review process for Harper Canyon Subdivision Supplemental EIR.   </a:t>
            </a:r>
          </a:p>
          <a:p>
            <a:endParaRPr lang="en-US" dirty="0"/>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3</a:t>
            </a:fld>
            <a:endParaRPr lang="en-US" dirty="0"/>
          </a:p>
        </p:txBody>
      </p:sp>
    </p:spTree>
    <p:extLst>
      <p:ext uri="{BB962C8B-B14F-4D97-AF65-F5344CB8AC3E}">
        <p14:creationId xmlns:p14="http://schemas.microsoft.com/office/powerpoint/2010/main" val="2652918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Project has a long history going back to 2002…</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4</a:t>
            </a:fld>
            <a:endParaRPr lang="en-US" dirty="0"/>
          </a:p>
        </p:txBody>
      </p:sp>
    </p:spTree>
    <p:extLst>
      <p:ext uri="{BB962C8B-B14F-4D97-AF65-F5344CB8AC3E}">
        <p14:creationId xmlns:p14="http://schemas.microsoft.com/office/powerpoint/2010/main" val="3039423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algn="just">
              <a:spcBef>
                <a:spcPts val="0"/>
              </a:spcBef>
              <a:spcAft>
                <a:spcPts val="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2015 Board of Supervisor's decision was challenged and ultimately resulted in the Sixth District Court of Appeal’s opinion that the EIR lacked analysis concerning the proposed project’s potential impacts to the Toro Creek wildlife corridor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Landwatch</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Monterey et al. v. County of Monterey et al., Case No. </a:t>
            </a:r>
            <a:r>
              <a:rPr lang="en-US" sz="1800" i="1" dirty="0" err="1">
                <a:effectLst/>
                <a:latin typeface="Times New Roman" panose="02020603050405020304" pitchFamily="18" charset="0"/>
                <a:ea typeface="Calibri" panose="020F0502020204030204" pitchFamily="34" charset="0"/>
                <a:cs typeface="Times New Roman" panose="02020603050405020304" pitchFamily="18" charset="0"/>
              </a:rPr>
              <a:t>H046932</a:t>
            </a:r>
            <a:r>
              <a:rPr lang="en-US" sz="1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a response to the court of appeal ruling, a supplemental draft EIR was requested to evaluate the proposed project’s potential impacts on the wildlife corridors in the vicinity of the proposed project site.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5</a:t>
            </a:fld>
            <a:endParaRPr lang="en-US" dirty="0"/>
          </a:p>
        </p:txBody>
      </p:sp>
    </p:spTree>
    <p:extLst>
      <p:ext uri="{BB962C8B-B14F-4D97-AF65-F5344CB8AC3E}">
        <p14:creationId xmlns:p14="http://schemas.microsoft.com/office/powerpoint/2010/main" val="1966277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6</a:t>
            </a:fld>
            <a:endParaRPr lang="en-US" dirty="0"/>
          </a:p>
        </p:txBody>
      </p:sp>
    </p:spTree>
    <p:extLst>
      <p:ext uri="{BB962C8B-B14F-4D97-AF65-F5344CB8AC3E}">
        <p14:creationId xmlns:p14="http://schemas.microsoft.com/office/powerpoint/2010/main" val="2249877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proposed project is located along the State Route 68 corridor of Monterey County off San Benancio Road</a:t>
            </a:r>
            <a:endParaRPr lang="en-US" sz="10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7</a:t>
            </a:fld>
            <a:endParaRPr lang="en-US" dirty="0"/>
          </a:p>
        </p:txBody>
      </p:sp>
    </p:spTree>
    <p:extLst>
      <p:ext uri="{BB962C8B-B14F-4D97-AF65-F5344CB8AC3E}">
        <p14:creationId xmlns:p14="http://schemas.microsoft.com/office/powerpoint/2010/main" val="2425797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Times New Roman" panose="02020603050405020304" pitchFamily="18" charset="0"/>
                <a:ea typeface="Calibri" panose="020F0502020204030204" pitchFamily="34" charset="0"/>
              </a:rPr>
              <a:t>17-lot subdivision on 164 acres, with one 180-acre remainder parcel </a:t>
            </a:r>
            <a:endParaRPr lang="en-US" dirty="0"/>
          </a:p>
          <a:p>
            <a:endParaRPr lang="en-US" dirty="0"/>
          </a:p>
        </p:txBody>
      </p:sp>
      <p:sp>
        <p:nvSpPr>
          <p:cNvPr id="4" name="Slide Number Placeholder 3"/>
          <p:cNvSpPr>
            <a:spLocks noGrp="1"/>
          </p:cNvSpPr>
          <p:nvPr>
            <p:ph type="sldNum" sz="quarter" idx="10"/>
          </p:nvPr>
        </p:nvSpPr>
        <p:spPr/>
        <p:txBody>
          <a:bodyPr/>
          <a:lstStyle/>
          <a:p>
            <a:fld id="{5E69CD47-8151-4D93-B9B7-AE19337B8D3E}" type="slidenum">
              <a:rPr lang="en-US" smtClean="0"/>
              <a:pPr/>
              <a:t>8</a:t>
            </a:fld>
            <a:endParaRPr lang="en-US" dirty="0"/>
          </a:p>
        </p:txBody>
      </p:sp>
    </p:spTree>
    <p:extLst>
      <p:ext uri="{BB962C8B-B14F-4D97-AF65-F5344CB8AC3E}">
        <p14:creationId xmlns:p14="http://schemas.microsoft.com/office/powerpoint/2010/main" val="409246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Monterey County is the Lead 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solidFill>
                <a:schemeClr val="accent2">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solidFill>
                  <a:schemeClr val="accent2">
                    <a:lumMod val="50000"/>
                  </a:schemeClr>
                </a:solidFill>
              </a:rPr>
              <a:t>Purpose: CEQA Guidelines §15002(a)</a:t>
            </a:r>
          </a:p>
          <a:p>
            <a:pPr eaLnBrk="1" hangingPunct="1"/>
            <a:endParaRPr lang="en-US" altLang="en-US" dirty="0"/>
          </a:p>
          <a:p>
            <a:pPr eaLnBrk="1" hangingPunct="1"/>
            <a:r>
              <a:rPr lang="en-US" altLang="en-US" dirty="0"/>
              <a:t>Inform decision-makers and public about potential significant environmental effects of a proposed project</a:t>
            </a:r>
          </a:p>
          <a:p>
            <a:pPr eaLnBrk="1" hangingPunct="1"/>
            <a:endParaRPr lang="en-US" altLang="en-US" dirty="0"/>
          </a:p>
          <a:p>
            <a:pPr eaLnBrk="1" hangingPunct="1"/>
            <a:r>
              <a:rPr lang="en-US" altLang="en-US" dirty="0"/>
              <a:t>Identify ways that environmental damage can be avoided or significantly reduced</a:t>
            </a:r>
          </a:p>
          <a:p>
            <a:pPr eaLnBrk="1" hangingPunct="1"/>
            <a:endParaRPr lang="en-US" altLang="en-US" dirty="0"/>
          </a:p>
          <a:p>
            <a:pPr eaLnBrk="1" hangingPunct="1"/>
            <a:r>
              <a:rPr lang="en-US" altLang="en-US" dirty="0"/>
              <a:t>Prevent significant avoidable damage to environment by </a:t>
            </a:r>
            <a:r>
              <a:rPr lang="en-US" altLang="en-US" b="1" dirty="0"/>
              <a:t>requiring</a:t>
            </a:r>
            <a:r>
              <a:rPr lang="en-US" altLang="en-US" dirty="0"/>
              <a:t> changes in projects through the use of alternatives or mitigation measures when the agency finds the changes to be feasible</a:t>
            </a:r>
          </a:p>
          <a:p>
            <a:pPr eaLnBrk="1" hangingPunct="1"/>
            <a:endParaRPr lang="en-US" altLang="en-US" dirty="0"/>
          </a:p>
          <a:p>
            <a:pPr eaLnBrk="1" hangingPunct="1"/>
            <a:r>
              <a:rPr lang="en-US" altLang="en-US" dirty="0"/>
              <a:t>Disclose to the public the reasons the agency approved the project</a:t>
            </a:r>
          </a:p>
          <a:p>
            <a:pPr eaLnBrk="1" hangingPunct="1"/>
            <a:endParaRPr lang="en-US" altLang="en-US" dirty="0"/>
          </a:p>
          <a:p>
            <a:pPr eaLnBrk="1" hangingPunct="1"/>
            <a:r>
              <a:rPr lang="en-US" altLang="en-US" dirty="0"/>
              <a:t>Facilitate and support public participation</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835E5953-2CC2-47A4-8197-0E6DA6E6B316}" type="slidenum">
              <a:rPr lang="en-US" smtClean="0"/>
              <a:pPr>
                <a:defRPr/>
              </a:pPr>
              <a:t>9</a:t>
            </a:fld>
            <a:endParaRPr lang="en-US" dirty="0"/>
          </a:p>
        </p:txBody>
      </p:sp>
    </p:spTree>
    <p:extLst>
      <p:ext uri="{BB962C8B-B14F-4D97-AF65-F5344CB8AC3E}">
        <p14:creationId xmlns:p14="http://schemas.microsoft.com/office/powerpoint/2010/main" val="3292012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40242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159157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191988847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374610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71B2614-CED3-4701-B219-7FE106330666}"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14700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153033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2801654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2301361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2824181632"/>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7/25/2022</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6579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608F8A3-58D5-42B3-8FB8-48F41270ED37}" type="datetimeFigureOut">
              <a:rPr lang="en-US" smtClean="0"/>
              <a:pPr/>
              <a:t>7/25/2022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71B2614-CED3-4701-B219-7FE106330666}" type="slidenum">
              <a:rPr lang="en-US" smtClean="0"/>
              <a:pPr/>
              <a:t>‹#›</a:t>
            </a:fld>
            <a:endParaRPr lang="en-US" dirty="0"/>
          </a:p>
        </p:txBody>
      </p:sp>
    </p:spTree>
    <p:extLst>
      <p:ext uri="{BB962C8B-B14F-4D97-AF65-F5344CB8AC3E}">
        <p14:creationId xmlns:p14="http://schemas.microsoft.com/office/powerpoint/2010/main" val="1124605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7/25/2022</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78126"/>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o.monterey.ca.us/government/departments-a-h/housing-community-development/planning-services/current-major-projects/harper-canyon-encina-hills-subdivision-eir"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0259DD4-A85C-495A-0692-20BA107CB7D2}"/>
              </a:ext>
            </a:extLst>
          </p:cNvPr>
          <p:cNvSpPr txBox="1">
            <a:spLocks/>
          </p:cNvSpPr>
          <p:nvPr/>
        </p:nvSpPr>
        <p:spPr>
          <a:xfrm>
            <a:off x="490654" y="401444"/>
            <a:ext cx="8229599" cy="5196466"/>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4000" b="1" dirty="0">
                <a:solidFill>
                  <a:schemeClr val="accent5">
                    <a:lumMod val="50000"/>
                  </a:schemeClr>
                </a:solidFill>
              </a:rPr>
              <a:t>Harper Canyon (Encina Hills) Subdivision Supplemental</a:t>
            </a:r>
            <a:br>
              <a:rPr lang="en-US" sz="4000" b="1" dirty="0">
                <a:solidFill>
                  <a:schemeClr val="accent5">
                    <a:lumMod val="50000"/>
                  </a:schemeClr>
                </a:solidFill>
              </a:rPr>
            </a:br>
            <a:r>
              <a:rPr lang="en-US" sz="4000" b="1" dirty="0">
                <a:solidFill>
                  <a:schemeClr val="accent5">
                    <a:lumMod val="50000"/>
                  </a:schemeClr>
                </a:solidFill>
              </a:rPr>
              <a:t>Environmental Impact Report</a:t>
            </a:r>
            <a:br>
              <a:rPr lang="en-US" sz="4000" b="1" dirty="0">
                <a:solidFill>
                  <a:schemeClr val="accent5">
                    <a:lumMod val="50000"/>
                  </a:schemeClr>
                </a:solidFill>
              </a:rPr>
            </a:br>
            <a:r>
              <a:rPr lang="en-US" sz="4000" b="1" dirty="0">
                <a:solidFill>
                  <a:schemeClr val="accent5">
                    <a:lumMod val="50000"/>
                  </a:schemeClr>
                </a:solidFill>
              </a:rPr>
              <a:t>Public Scoping Meeting</a:t>
            </a:r>
            <a:br>
              <a:rPr lang="en-US" sz="3100" b="1" dirty="0">
                <a:solidFill>
                  <a:schemeClr val="accent5">
                    <a:lumMod val="50000"/>
                  </a:schemeClr>
                </a:solidFill>
              </a:rPr>
            </a:br>
            <a:br>
              <a:rPr lang="en-US" sz="3100" b="1" dirty="0">
                <a:solidFill>
                  <a:schemeClr val="accent5">
                    <a:lumMod val="50000"/>
                  </a:schemeClr>
                </a:solidFill>
              </a:rPr>
            </a:br>
            <a:r>
              <a:rPr lang="en-US" sz="3100" b="1" dirty="0">
                <a:solidFill>
                  <a:schemeClr val="accent5">
                    <a:lumMod val="50000"/>
                  </a:schemeClr>
                </a:solidFill>
              </a:rPr>
              <a:t>July 25, 2022</a:t>
            </a:r>
            <a:br>
              <a:rPr lang="en-US" sz="3100" dirty="0">
                <a:solidFill>
                  <a:schemeClr val="accent5">
                    <a:lumMod val="75000"/>
                  </a:schemeClr>
                </a:solidFill>
              </a:rPr>
            </a:br>
            <a:br>
              <a:rPr lang="en-US" sz="3100" dirty="0">
                <a:solidFill>
                  <a:schemeClr val="accent2">
                    <a:lumMod val="50000"/>
                  </a:schemeClr>
                </a:solidFill>
              </a:rPr>
            </a:br>
            <a:r>
              <a:rPr lang="en-US" sz="3200" dirty="0">
                <a:solidFill>
                  <a:schemeClr val="tx1"/>
                </a:solidFill>
              </a:rPr>
              <a:t>County of Monterey – Housing and Community Development</a:t>
            </a:r>
            <a:br>
              <a:rPr lang="en-US" sz="3200" dirty="0">
                <a:solidFill>
                  <a:schemeClr val="tx1"/>
                </a:solidFill>
              </a:rPr>
            </a:br>
            <a:r>
              <a:rPr lang="en-US" sz="3200" dirty="0">
                <a:solidFill>
                  <a:schemeClr val="tx1"/>
                </a:solidFill>
              </a:rPr>
              <a:t>and</a:t>
            </a:r>
            <a:br>
              <a:rPr lang="en-US" sz="3200" dirty="0">
                <a:solidFill>
                  <a:schemeClr val="tx1"/>
                </a:solidFill>
              </a:rPr>
            </a:br>
            <a:r>
              <a:rPr lang="en-US" sz="3200" dirty="0">
                <a:solidFill>
                  <a:schemeClr val="tx1"/>
                </a:solidFill>
              </a:rPr>
              <a:t>Denise Duffy &amp; Associates, Inc</a:t>
            </a:r>
            <a:r>
              <a:rPr lang="en-US" sz="3200" dirty="0"/>
              <a:t>.</a:t>
            </a:r>
            <a:br>
              <a:rPr lang="en-US" sz="3200" dirty="0"/>
            </a:br>
            <a:endParaRPr lang="en-US" sz="3100" dirty="0">
              <a:solidFill>
                <a:schemeClr val="accent2">
                  <a:lumMod val="50000"/>
                </a:schemeClr>
              </a:solidFill>
            </a:endParaRPr>
          </a:p>
        </p:txBody>
      </p:sp>
      <p:pic>
        <p:nvPicPr>
          <p:cNvPr id="8" name="Picture 7" descr="A picture containing text, sign&#10;&#10;Description automatically generated">
            <a:extLst>
              <a:ext uri="{FF2B5EF4-FFF2-40B4-BE49-F238E27FC236}">
                <a16:creationId xmlns:a16="http://schemas.microsoft.com/office/drawing/2014/main" id="{DE68DD3E-16E7-21FF-2775-C2E799D2CF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321627"/>
            <a:ext cx="953371" cy="953371"/>
          </a:xfrm>
          <a:prstGeom prst="rect">
            <a:avLst/>
          </a:prstGeom>
        </p:spPr>
      </p:pic>
      <p:pic>
        <p:nvPicPr>
          <p:cNvPr id="9" name="Picture 2">
            <a:extLst>
              <a:ext uri="{FF2B5EF4-FFF2-40B4-BE49-F238E27FC236}">
                <a16:creationId xmlns:a16="http://schemas.microsoft.com/office/drawing/2014/main" id="{612B5E57-7C19-AA45-F36E-C593EB77489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3371" y="5318532"/>
            <a:ext cx="1068569" cy="95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0321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2" y="624468"/>
            <a:ext cx="7496498" cy="1159728"/>
          </a:xfrm>
        </p:spPr>
        <p:txBody>
          <a:bodyPr anchor="t">
            <a:noAutofit/>
          </a:bodyPr>
          <a:lstStyle/>
          <a:p>
            <a:r>
              <a:rPr lang="en-US" sz="4000" b="1" dirty="0">
                <a:solidFill>
                  <a:schemeClr val="accent5">
                    <a:lumMod val="50000"/>
                  </a:schemeClr>
                </a:solidFill>
              </a:rPr>
              <a:t>Environmental Process:</a:t>
            </a:r>
            <a:r>
              <a:rPr lang="en-US" sz="4000" b="1" dirty="0">
                <a:solidFill>
                  <a:schemeClr val="bg1"/>
                </a:solidFill>
              </a:rPr>
              <a:t> </a:t>
            </a:r>
            <a:r>
              <a:rPr lang="en-US" sz="4000" b="1" dirty="0">
                <a:solidFill>
                  <a:schemeClr val="accent5">
                    <a:lumMod val="50000"/>
                  </a:schemeClr>
                </a:solidFill>
              </a:rPr>
              <a:t>Purpose of Supplemental EIR</a:t>
            </a:r>
          </a:p>
        </p:txBody>
      </p:sp>
      <p:sp>
        <p:nvSpPr>
          <p:cNvPr id="6" name="Content Placeholder 6">
            <a:extLst>
              <a:ext uri="{FF2B5EF4-FFF2-40B4-BE49-F238E27FC236}">
                <a16:creationId xmlns:a16="http://schemas.microsoft.com/office/drawing/2014/main" id="{70B3EAAA-CFAF-2C2E-423C-D9B3B9C42114}"/>
              </a:ext>
            </a:extLst>
          </p:cNvPr>
          <p:cNvSpPr>
            <a:spLocks noGrp="1"/>
          </p:cNvSpPr>
          <p:nvPr>
            <p:ph idx="1"/>
          </p:nvPr>
        </p:nvSpPr>
        <p:spPr>
          <a:xfrm>
            <a:off x="823752" y="2051825"/>
            <a:ext cx="7496498" cy="3925230"/>
          </a:xfrm>
        </p:spPr>
        <p:txBody>
          <a:bodyPr>
            <a:normAutofit fontScale="92500" lnSpcReduction="20000"/>
          </a:bodyPr>
          <a:lstStyle/>
          <a:p>
            <a:pPr marL="0" indent="0" algn="ctr">
              <a:buNone/>
            </a:pPr>
            <a:r>
              <a:rPr lang="en-US" sz="3200" i="1" dirty="0"/>
              <a:t>Examine wildlife movement between Fort Ord National Monument, Santa Lucia Ranges, and Toro Creek via under-crossings of State Route 68, overpasses along Portola Drive, and local/onsite drainages and culverts. </a:t>
            </a:r>
          </a:p>
          <a:p>
            <a:pPr marL="0" indent="0" algn="ctr">
              <a:buNone/>
            </a:pPr>
            <a:endParaRPr lang="en-US" sz="3200" i="1" dirty="0"/>
          </a:p>
          <a:p>
            <a:pPr marL="0" indent="0" algn="ctr">
              <a:buNone/>
            </a:pPr>
            <a:r>
              <a:rPr lang="en-US" sz="3200" i="1" dirty="0"/>
              <a:t>Focus solely on analyzing wildlife corridors in the vicinity of the proposed project. </a:t>
            </a:r>
          </a:p>
          <a:p>
            <a:pPr marL="0" indent="0" algn="ctr">
              <a:buNone/>
            </a:pPr>
            <a:r>
              <a:rPr lang="en-US" sz="3200" dirty="0"/>
              <a:t> </a:t>
            </a:r>
            <a:endParaRPr lang="en-US" sz="3200" i="1" dirty="0"/>
          </a:p>
        </p:txBody>
      </p:sp>
    </p:spTree>
    <p:extLst>
      <p:ext uri="{BB962C8B-B14F-4D97-AF65-F5344CB8AC3E}">
        <p14:creationId xmlns:p14="http://schemas.microsoft.com/office/powerpoint/2010/main" val="34011358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897981" y="2658"/>
            <a:ext cx="3348037" cy="744485"/>
          </a:xfrm>
        </p:spPr>
        <p:txBody>
          <a:bodyPr>
            <a:normAutofit/>
          </a:bodyPr>
          <a:lstStyle/>
          <a:p>
            <a:pPr algn="ctr"/>
            <a:r>
              <a:rPr lang="en-US" b="1" dirty="0">
                <a:solidFill>
                  <a:schemeClr val="accent5">
                    <a:lumMod val="50000"/>
                  </a:schemeClr>
                </a:solidFill>
              </a:rPr>
              <a:t>SEIR Process</a:t>
            </a:r>
          </a:p>
        </p:txBody>
      </p:sp>
      <p:sp>
        <p:nvSpPr>
          <p:cNvPr id="9" name="Rectangle 17"/>
          <p:cNvSpPr>
            <a:spLocks noChangeArrowheads="1"/>
          </p:cNvSpPr>
          <p:nvPr/>
        </p:nvSpPr>
        <p:spPr bwMode="auto">
          <a:xfrm>
            <a:off x="3185886" y="769689"/>
            <a:ext cx="2772226" cy="842203"/>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NOTICE OF PREPARATION/</a:t>
            </a:r>
          </a:p>
          <a:p>
            <a:pPr algn="ctr"/>
            <a:r>
              <a:rPr lang="en-US" b="1" dirty="0"/>
              <a:t>SCOPING PERIOD</a:t>
            </a:r>
          </a:p>
        </p:txBody>
      </p:sp>
      <p:sp>
        <p:nvSpPr>
          <p:cNvPr id="10" name="Rectangle 29"/>
          <p:cNvSpPr>
            <a:spLocks noChangeArrowheads="1"/>
          </p:cNvSpPr>
          <p:nvPr/>
        </p:nvSpPr>
        <p:spPr bwMode="auto">
          <a:xfrm>
            <a:off x="3559664" y="2571656"/>
            <a:ext cx="2571747" cy="744553"/>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sz="1800" b="1" dirty="0"/>
              <a:t>DRAFT Supplemental EIR</a:t>
            </a:r>
          </a:p>
        </p:txBody>
      </p:sp>
      <p:sp>
        <p:nvSpPr>
          <p:cNvPr id="11" name="Rectangle 30"/>
          <p:cNvSpPr>
            <a:spLocks noChangeArrowheads="1"/>
          </p:cNvSpPr>
          <p:nvPr/>
        </p:nvSpPr>
        <p:spPr bwMode="auto">
          <a:xfrm>
            <a:off x="3551159" y="4159477"/>
            <a:ext cx="2571748" cy="645414"/>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sz="1800" b="1" dirty="0"/>
              <a:t>Final Supplemental EIR</a:t>
            </a:r>
          </a:p>
        </p:txBody>
      </p:sp>
      <p:sp>
        <p:nvSpPr>
          <p:cNvPr id="12" name="Rectangle 31"/>
          <p:cNvSpPr>
            <a:spLocks noChangeArrowheads="1"/>
          </p:cNvSpPr>
          <p:nvPr/>
        </p:nvSpPr>
        <p:spPr bwMode="auto">
          <a:xfrm>
            <a:off x="3393083" y="5619960"/>
            <a:ext cx="2650668" cy="665719"/>
          </a:xfrm>
          <a:prstGeom prst="rect">
            <a:avLst/>
          </a:prstGeom>
          <a:solidFill>
            <a:schemeClr val="tx2">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Decision on the </a:t>
            </a:r>
          </a:p>
          <a:p>
            <a:pPr algn="ctr"/>
            <a:r>
              <a:rPr lang="en-US" b="1" dirty="0"/>
              <a:t>Project/CEQA Findings</a:t>
            </a:r>
          </a:p>
        </p:txBody>
      </p:sp>
      <p:sp>
        <p:nvSpPr>
          <p:cNvPr id="14" name="Rectangle 33"/>
          <p:cNvSpPr>
            <a:spLocks noChangeArrowheads="1"/>
          </p:cNvSpPr>
          <p:nvPr/>
        </p:nvSpPr>
        <p:spPr bwMode="auto">
          <a:xfrm>
            <a:off x="122031" y="1708813"/>
            <a:ext cx="3437634" cy="872456"/>
          </a:xfrm>
          <a:prstGeom prst="rect">
            <a:avLst/>
          </a:prstGeom>
          <a:solidFill>
            <a:schemeClr val="accent3">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30-DAY SCOPING PERIOD</a:t>
            </a:r>
          </a:p>
          <a:p>
            <a:pPr algn="ctr"/>
            <a:r>
              <a:rPr lang="en-US" b="1" dirty="0"/>
              <a:t>July 15 – Aug. 15, 2022</a:t>
            </a:r>
          </a:p>
        </p:txBody>
      </p:sp>
      <p:sp>
        <p:nvSpPr>
          <p:cNvPr id="16" name="Rectangle 36"/>
          <p:cNvSpPr>
            <a:spLocks noChangeArrowheads="1"/>
          </p:cNvSpPr>
          <p:nvPr/>
        </p:nvSpPr>
        <p:spPr bwMode="auto">
          <a:xfrm>
            <a:off x="152415" y="3214976"/>
            <a:ext cx="3407249" cy="872456"/>
          </a:xfrm>
          <a:prstGeom prst="rect">
            <a:avLst/>
          </a:prstGeom>
          <a:solidFill>
            <a:schemeClr val="accent3">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45-DAY PUBLIC REVIEW PERIOD</a:t>
            </a:r>
          </a:p>
          <a:p>
            <a:pPr algn="ctr"/>
            <a:r>
              <a:rPr lang="en-US" b="1" dirty="0"/>
              <a:t>November 2022</a:t>
            </a:r>
          </a:p>
        </p:txBody>
      </p:sp>
      <p:sp>
        <p:nvSpPr>
          <p:cNvPr id="18" name="Left Arrow 17"/>
          <p:cNvSpPr/>
          <p:nvPr/>
        </p:nvSpPr>
        <p:spPr bwMode="auto">
          <a:xfrm>
            <a:off x="5990174" y="1751419"/>
            <a:ext cx="1095454" cy="622663"/>
          </a:xfrm>
          <a:prstGeom prst="leftArrow">
            <a:avLst/>
          </a:prstGeom>
          <a:solidFill>
            <a:schemeClr val="bg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sp>
        <p:nvSpPr>
          <p:cNvPr id="19" name="TextBox 18"/>
          <p:cNvSpPr txBox="1"/>
          <p:nvPr/>
        </p:nvSpPr>
        <p:spPr>
          <a:xfrm>
            <a:off x="7243524" y="1831919"/>
            <a:ext cx="1802528" cy="461665"/>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We are here</a:t>
            </a:r>
          </a:p>
        </p:txBody>
      </p:sp>
      <p:sp>
        <p:nvSpPr>
          <p:cNvPr id="21" name="TextBox 20"/>
          <p:cNvSpPr txBox="1"/>
          <p:nvPr/>
        </p:nvSpPr>
        <p:spPr>
          <a:xfrm>
            <a:off x="7471639" y="5744531"/>
            <a:ext cx="1574413" cy="461665"/>
          </a:xfrm>
          <a:prstGeom prst="rect">
            <a:avLst/>
          </a:prstGeom>
          <a:noFill/>
        </p:spPr>
        <p:txBody>
          <a:bodyPr wrap="square" rtlCol="0">
            <a:spAutoFit/>
          </a:bodyPr>
          <a:lstStyle/>
          <a:p>
            <a:r>
              <a:rPr lang="en-US" sz="2400" i="1" dirty="0">
                <a:effectLst>
                  <a:outerShdw blurRad="38100" dist="38100" dir="2700000" algn="tl">
                    <a:srgbClr val="000000">
                      <a:alpha val="43137"/>
                    </a:srgbClr>
                  </a:outerShdw>
                </a:effectLst>
              </a:rPr>
              <a:t>April 2023</a:t>
            </a:r>
          </a:p>
        </p:txBody>
      </p:sp>
      <p:sp>
        <p:nvSpPr>
          <p:cNvPr id="23" name="Rectangle 36"/>
          <p:cNvSpPr>
            <a:spLocks noChangeArrowheads="1"/>
          </p:cNvSpPr>
          <p:nvPr/>
        </p:nvSpPr>
        <p:spPr bwMode="auto">
          <a:xfrm>
            <a:off x="171003" y="4482184"/>
            <a:ext cx="2850092" cy="645414"/>
          </a:xfrm>
          <a:prstGeom prst="rect">
            <a:avLst/>
          </a:prstGeom>
          <a:solidFill>
            <a:schemeClr val="accent3">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REVIEW OF FINAL SEIR </a:t>
            </a:r>
          </a:p>
          <a:p>
            <a:pPr algn="ctr"/>
            <a:r>
              <a:rPr lang="en-US" b="1" dirty="0"/>
              <a:t>February 2023</a:t>
            </a:r>
          </a:p>
        </p:txBody>
      </p:sp>
      <p:sp>
        <p:nvSpPr>
          <p:cNvPr id="27" name="Rectangle 36">
            <a:extLst>
              <a:ext uri="{FF2B5EF4-FFF2-40B4-BE49-F238E27FC236}">
                <a16:creationId xmlns:a16="http://schemas.microsoft.com/office/drawing/2014/main" id="{6C4106C1-3DF1-4E09-95EC-1E83BE45D76A}"/>
              </a:ext>
            </a:extLst>
          </p:cNvPr>
          <p:cNvSpPr>
            <a:spLocks noChangeArrowheads="1"/>
          </p:cNvSpPr>
          <p:nvPr/>
        </p:nvSpPr>
        <p:spPr bwMode="auto">
          <a:xfrm>
            <a:off x="171003" y="5662811"/>
            <a:ext cx="2207560" cy="645414"/>
          </a:xfrm>
          <a:prstGeom prst="rect">
            <a:avLst/>
          </a:prstGeom>
          <a:solidFill>
            <a:schemeClr val="accent3">
              <a:lumMod val="60000"/>
              <a:lumOff val="40000"/>
            </a:schemeClr>
          </a:solidFill>
          <a:ln w="9525">
            <a:solidFill>
              <a:schemeClr val="tx1"/>
            </a:solidFill>
            <a:miter lim="800000"/>
            <a:headEnd/>
            <a:tailEnd/>
          </a:ln>
          <a:scene3d>
            <a:camera prst="orthographicFront"/>
            <a:lightRig rig="threePt" dir="t"/>
          </a:scene3d>
          <a:sp3d>
            <a:bevelT/>
          </a:sp3d>
        </p:spPr>
        <p:txBody>
          <a:bodyPr wrap="none" anchor="ctr"/>
          <a:lstStyle/>
          <a:p>
            <a:pPr algn="ctr"/>
            <a:r>
              <a:rPr lang="en-US" b="1" dirty="0"/>
              <a:t>PUBLIC HEARING</a:t>
            </a:r>
          </a:p>
        </p:txBody>
      </p:sp>
      <p:sp>
        <p:nvSpPr>
          <p:cNvPr id="29" name="Left Arrow 17">
            <a:extLst>
              <a:ext uri="{FF2B5EF4-FFF2-40B4-BE49-F238E27FC236}">
                <a16:creationId xmlns:a16="http://schemas.microsoft.com/office/drawing/2014/main" id="{0689F9FB-60CF-EDB0-4A96-F319595388B2}"/>
              </a:ext>
            </a:extLst>
          </p:cNvPr>
          <p:cNvSpPr/>
          <p:nvPr/>
        </p:nvSpPr>
        <p:spPr bwMode="auto">
          <a:xfrm>
            <a:off x="6214118" y="5652658"/>
            <a:ext cx="1155243" cy="645413"/>
          </a:xfrm>
          <a:prstGeom prst="leftArrow">
            <a:avLst/>
          </a:prstGeom>
          <a:solidFill>
            <a:schemeClr val="bg2">
              <a:lumMod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charset="0"/>
            </a:endParaRPr>
          </a:p>
        </p:txBody>
      </p:sp>
      <p:cxnSp>
        <p:nvCxnSpPr>
          <p:cNvPr id="4" name="Straight Arrow Connector 3">
            <a:extLst>
              <a:ext uri="{FF2B5EF4-FFF2-40B4-BE49-F238E27FC236}">
                <a16:creationId xmlns:a16="http://schemas.microsoft.com/office/drawing/2014/main" id="{3F0D86F4-B17E-E1A1-F52D-D2EB5C5455AF}"/>
              </a:ext>
            </a:extLst>
          </p:cNvPr>
          <p:cNvCxnSpPr>
            <a:cxnSpLocks/>
            <a:stCxn id="9" idx="2"/>
          </p:cNvCxnSpPr>
          <p:nvPr/>
        </p:nvCxnSpPr>
        <p:spPr>
          <a:xfrm>
            <a:off x="4571999" y="1611892"/>
            <a:ext cx="7034" cy="967403"/>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E2A3C08F-FEAC-3F79-7A18-15CD700AF20B}"/>
              </a:ext>
            </a:extLst>
          </p:cNvPr>
          <p:cNvCxnSpPr>
            <a:cxnSpLocks/>
          </p:cNvCxnSpPr>
          <p:nvPr/>
        </p:nvCxnSpPr>
        <p:spPr>
          <a:xfrm>
            <a:off x="4579033" y="3325822"/>
            <a:ext cx="0" cy="83563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a:extLst>
              <a:ext uri="{FF2B5EF4-FFF2-40B4-BE49-F238E27FC236}">
                <a16:creationId xmlns:a16="http://schemas.microsoft.com/office/drawing/2014/main" id="{861A382A-1BE8-1D93-9844-4D8D7FA6F875}"/>
              </a:ext>
            </a:extLst>
          </p:cNvPr>
          <p:cNvCxnSpPr>
            <a:cxnSpLocks/>
          </p:cNvCxnSpPr>
          <p:nvPr/>
        </p:nvCxnSpPr>
        <p:spPr>
          <a:xfrm>
            <a:off x="4571999" y="4822028"/>
            <a:ext cx="7034" cy="797932"/>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47" name="Straight Arrow Connector 46">
            <a:extLst>
              <a:ext uri="{FF2B5EF4-FFF2-40B4-BE49-F238E27FC236}">
                <a16:creationId xmlns:a16="http://schemas.microsoft.com/office/drawing/2014/main" id="{823A14F6-3EE6-99BF-9E7A-DACFA7B8C0C0}"/>
              </a:ext>
            </a:extLst>
          </p:cNvPr>
          <p:cNvCxnSpPr/>
          <p:nvPr/>
        </p:nvCxnSpPr>
        <p:spPr>
          <a:xfrm>
            <a:off x="3559664" y="2145041"/>
            <a:ext cx="9515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74DE40DE-6C7C-2185-08BB-24DC3747142F}"/>
              </a:ext>
            </a:extLst>
          </p:cNvPr>
          <p:cNvCxnSpPr/>
          <p:nvPr/>
        </p:nvCxnSpPr>
        <p:spPr>
          <a:xfrm>
            <a:off x="3559664" y="3736792"/>
            <a:ext cx="95155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541AD9CE-FE67-7F79-844C-F37FF893F3CD}"/>
              </a:ext>
            </a:extLst>
          </p:cNvPr>
          <p:cNvCxnSpPr>
            <a:cxnSpLocks/>
          </p:cNvCxnSpPr>
          <p:nvPr/>
        </p:nvCxnSpPr>
        <p:spPr>
          <a:xfrm>
            <a:off x="3021095" y="5006110"/>
            <a:ext cx="149012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2" name="Straight Arrow Connector 51">
            <a:extLst>
              <a:ext uri="{FF2B5EF4-FFF2-40B4-BE49-F238E27FC236}">
                <a16:creationId xmlns:a16="http://schemas.microsoft.com/office/drawing/2014/main" id="{E2E9C51A-BF2D-F9CF-98A2-AB52464C76C8}"/>
              </a:ext>
            </a:extLst>
          </p:cNvPr>
          <p:cNvCxnSpPr>
            <a:cxnSpLocks/>
          </p:cNvCxnSpPr>
          <p:nvPr/>
        </p:nvCxnSpPr>
        <p:spPr>
          <a:xfrm flipV="1">
            <a:off x="2378563" y="6018598"/>
            <a:ext cx="721688" cy="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6044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1+#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1+#ppt_w/2"/>
                                          </p:val>
                                        </p:tav>
                                        <p:tav tm="100000">
                                          <p:val>
                                            <p:strVal val="#ppt_x"/>
                                          </p:val>
                                        </p:tav>
                                      </p:tavLst>
                                    </p:anim>
                                    <p:anim calcmode="lin" valueType="num">
                                      <p:cBhvr additive="base">
                                        <p:cTn id="20"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1" grpId="0"/>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2" y="624468"/>
            <a:ext cx="7496498" cy="1159728"/>
          </a:xfrm>
        </p:spPr>
        <p:txBody>
          <a:bodyPr anchor="t">
            <a:noAutofit/>
          </a:bodyPr>
          <a:lstStyle/>
          <a:p>
            <a:r>
              <a:rPr lang="en-US" sz="4000" b="1" dirty="0">
                <a:solidFill>
                  <a:schemeClr val="accent5">
                    <a:lumMod val="50000"/>
                  </a:schemeClr>
                </a:solidFill>
              </a:rPr>
              <a:t>Notice of Preparation &amp; Scoping:</a:t>
            </a:r>
            <a:r>
              <a:rPr lang="en-US" sz="4000" b="1" dirty="0">
                <a:solidFill>
                  <a:schemeClr val="bg1"/>
                </a:solidFill>
              </a:rPr>
              <a:t> </a:t>
            </a:r>
            <a:r>
              <a:rPr lang="en-US" sz="4000" b="1" dirty="0">
                <a:solidFill>
                  <a:schemeClr val="accent5">
                    <a:lumMod val="50000"/>
                  </a:schemeClr>
                </a:solidFill>
              </a:rPr>
              <a:t>Purpose of Today’s Meeting</a:t>
            </a:r>
          </a:p>
        </p:txBody>
      </p:sp>
      <p:sp>
        <p:nvSpPr>
          <p:cNvPr id="6" name="Content Placeholder 6">
            <a:extLst>
              <a:ext uri="{FF2B5EF4-FFF2-40B4-BE49-F238E27FC236}">
                <a16:creationId xmlns:a16="http://schemas.microsoft.com/office/drawing/2014/main" id="{70B3EAAA-CFAF-2C2E-423C-D9B3B9C42114}"/>
              </a:ext>
            </a:extLst>
          </p:cNvPr>
          <p:cNvSpPr>
            <a:spLocks noGrp="1"/>
          </p:cNvSpPr>
          <p:nvPr>
            <p:ph idx="1"/>
          </p:nvPr>
        </p:nvSpPr>
        <p:spPr>
          <a:xfrm>
            <a:off x="823752" y="2051825"/>
            <a:ext cx="7496498" cy="3925230"/>
          </a:xfrm>
        </p:spPr>
        <p:txBody>
          <a:bodyPr>
            <a:normAutofit lnSpcReduction="10000"/>
          </a:bodyPr>
          <a:lstStyle/>
          <a:p>
            <a:pPr>
              <a:buFont typeface="Wingdings" panose="05000000000000000000" pitchFamily="2" charset="2"/>
              <a:buChar char="§"/>
            </a:pPr>
            <a:r>
              <a:rPr lang="en-US" altLang="en-US" sz="3200" dirty="0">
                <a:solidFill>
                  <a:schemeClr val="tx1"/>
                </a:solidFill>
              </a:rPr>
              <a:t> 30-day public comment period on NOP</a:t>
            </a:r>
          </a:p>
          <a:p>
            <a:pPr>
              <a:buFont typeface="Wingdings" panose="05000000000000000000" pitchFamily="2" charset="2"/>
              <a:buChar char="§"/>
            </a:pPr>
            <a:r>
              <a:rPr lang="en-US" altLang="en-US" sz="3200" dirty="0">
                <a:solidFill>
                  <a:schemeClr val="tx1"/>
                </a:solidFill>
              </a:rPr>
              <a:t> Solicit comments on the scope of the SEIR analysis on wildlife corridors (focused analysis)</a:t>
            </a:r>
          </a:p>
          <a:p>
            <a:pPr>
              <a:buFont typeface="Wingdings" panose="05000000000000000000" pitchFamily="2" charset="2"/>
              <a:buChar char="§"/>
            </a:pPr>
            <a:r>
              <a:rPr lang="en-US" altLang="en-US" sz="3200" dirty="0">
                <a:solidFill>
                  <a:schemeClr val="tx1"/>
                </a:solidFill>
              </a:rPr>
              <a:t> Comments should identify:</a:t>
            </a:r>
          </a:p>
          <a:p>
            <a:pPr marL="855663" lvl="2" indent="-382588">
              <a:buFont typeface="Franklin Gothic Book" panose="020B0503020102020204" pitchFamily="34" charset="0"/>
              <a:buChar char="–"/>
            </a:pPr>
            <a:r>
              <a:rPr lang="en-US" altLang="en-US" sz="2300" i="1" dirty="0">
                <a:solidFill>
                  <a:schemeClr val="tx1"/>
                </a:solidFill>
              </a:rPr>
              <a:t>Environmental issues or concerns</a:t>
            </a:r>
          </a:p>
          <a:p>
            <a:pPr marL="855663" lvl="2" indent="-382588">
              <a:buFont typeface="Franklin Gothic Book" panose="020B0503020102020204" pitchFamily="34" charset="0"/>
              <a:buChar char="–"/>
            </a:pPr>
            <a:r>
              <a:rPr lang="en-US" altLang="en-US" sz="2300" i="1" dirty="0">
                <a:solidFill>
                  <a:schemeClr val="tx1"/>
                </a:solidFill>
              </a:rPr>
              <a:t>Reasonable alternatives &amp; mitigation measures</a:t>
            </a:r>
          </a:p>
          <a:p>
            <a:pPr marL="0" indent="0" algn="ctr">
              <a:buNone/>
            </a:pPr>
            <a:r>
              <a:rPr lang="en-US" sz="3200" dirty="0"/>
              <a:t> </a:t>
            </a:r>
            <a:endParaRPr lang="en-US" sz="3200" i="1" dirty="0"/>
          </a:p>
        </p:txBody>
      </p:sp>
    </p:spTree>
    <p:extLst>
      <p:ext uri="{BB962C8B-B14F-4D97-AF65-F5344CB8AC3E}">
        <p14:creationId xmlns:p14="http://schemas.microsoft.com/office/powerpoint/2010/main" val="14128971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1902" y="901867"/>
            <a:ext cx="7063470" cy="770021"/>
          </a:xfrm>
        </p:spPr>
        <p:txBody>
          <a:bodyPr>
            <a:normAutofit/>
          </a:bodyPr>
          <a:lstStyle/>
          <a:p>
            <a:r>
              <a:rPr lang="en-US" b="1" dirty="0">
                <a:solidFill>
                  <a:schemeClr val="accent5">
                    <a:lumMod val="50000"/>
                  </a:schemeClr>
                </a:solidFill>
              </a:rPr>
              <a:t>Comments on Scope of EIR</a:t>
            </a:r>
          </a:p>
        </p:txBody>
      </p:sp>
      <p:sp>
        <p:nvSpPr>
          <p:cNvPr id="3" name="Content Placeholder 2"/>
          <p:cNvSpPr>
            <a:spLocks noGrp="1"/>
          </p:cNvSpPr>
          <p:nvPr>
            <p:ph idx="1"/>
          </p:nvPr>
        </p:nvSpPr>
        <p:spPr>
          <a:xfrm>
            <a:off x="238539" y="1885950"/>
            <a:ext cx="8666922" cy="4341645"/>
          </a:xfrm>
        </p:spPr>
        <p:txBody>
          <a:bodyPr>
            <a:noAutofit/>
          </a:bodyPr>
          <a:lstStyle/>
          <a:p>
            <a:pPr algn="ctr" defTabSz="798513">
              <a:spcBef>
                <a:spcPts val="0"/>
              </a:spcBef>
              <a:spcAft>
                <a:spcPts val="0"/>
              </a:spcAft>
              <a:buNone/>
            </a:pPr>
            <a:r>
              <a:rPr lang="en-US" sz="2400" b="1" i="1" dirty="0"/>
              <a:t>Comments Due: August 15, 2022, 5 PM</a:t>
            </a:r>
          </a:p>
          <a:p>
            <a:pPr algn="ctr" defTabSz="798513">
              <a:spcBef>
                <a:spcPts val="0"/>
              </a:spcBef>
              <a:spcAft>
                <a:spcPts val="0"/>
              </a:spcAft>
              <a:buNone/>
            </a:pPr>
            <a:endParaRPr lang="en-US" sz="2400" dirty="0"/>
          </a:p>
          <a:p>
            <a:pPr marL="855663" lvl="2" indent="-57150">
              <a:lnSpc>
                <a:spcPct val="114000"/>
              </a:lnSpc>
              <a:spcBef>
                <a:spcPts val="0"/>
              </a:spcBef>
              <a:spcAft>
                <a:spcPts val="0"/>
              </a:spcAft>
              <a:buNone/>
            </a:pPr>
            <a:r>
              <a:rPr lang="en-US" sz="2400" dirty="0"/>
              <a:t>Ways to provide comment:</a:t>
            </a:r>
          </a:p>
          <a:p>
            <a:pPr marL="1257300" lvl="2" indent="-457200">
              <a:lnSpc>
                <a:spcPct val="114000"/>
              </a:lnSpc>
              <a:spcBef>
                <a:spcPts val="0"/>
              </a:spcBef>
              <a:spcAft>
                <a:spcPts val="0"/>
              </a:spcAft>
              <a:buFont typeface="+mj-lt"/>
              <a:buAutoNum type="arabicPeriod"/>
            </a:pPr>
            <a:r>
              <a:rPr lang="en-US" sz="2400" dirty="0"/>
              <a:t>Provide verbal comment today </a:t>
            </a:r>
          </a:p>
          <a:p>
            <a:pPr marL="1257300" lvl="2" indent="-457200">
              <a:lnSpc>
                <a:spcPct val="114000"/>
              </a:lnSpc>
              <a:spcBef>
                <a:spcPts val="0"/>
              </a:spcBef>
              <a:spcAft>
                <a:spcPts val="0"/>
              </a:spcAft>
              <a:buFont typeface="+mj-lt"/>
              <a:buAutoNum type="arabicPeriod"/>
            </a:pPr>
            <a:r>
              <a:rPr lang="en-US" sz="2400" b="1" i="1" dirty="0"/>
              <a:t>ALSO</a:t>
            </a:r>
            <a:r>
              <a:rPr lang="en-US" sz="2400" b="1" dirty="0"/>
              <a:t>, </a:t>
            </a:r>
            <a:r>
              <a:rPr lang="en-US" sz="2400" dirty="0"/>
              <a:t>provide written comment by deadline above</a:t>
            </a:r>
          </a:p>
          <a:p>
            <a:pPr marL="1257300" lvl="2" indent="-457200">
              <a:lnSpc>
                <a:spcPct val="114000"/>
              </a:lnSpc>
              <a:spcBef>
                <a:spcPts val="0"/>
              </a:spcBef>
              <a:spcAft>
                <a:spcPts val="0"/>
              </a:spcAft>
              <a:buFont typeface="+mj-lt"/>
              <a:buAutoNum type="arabicPeriod"/>
            </a:pPr>
            <a:r>
              <a:rPr lang="en-US" sz="2400" dirty="0"/>
              <a:t>email comments to: </a:t>
            </a:r>
            <a:r>
              <a:rPr lang="en-US" sz="2400" b="1" u="sng" dirty="0"/>
              <a:t>CEQAcomments@co.Monterey.ca.us</a:t>
            </a:r>
            <a:endParaRPr lang="en-US" sz="2400" dirty="0"/>
          </a:p>
          <a:p>
            <a:pPr marL="1257300" lvl="2" indent="-457200">
              <a:lnSpc>
                <a:spcPct val="114000"/>
              </a:lnSpc>
              <a:spcBef>
                <a:spcPts val="0"/>
              </a:spcBef>
              <a:spcAft>
                <a:spcPts val="0"/>
              </a:spcAft>
              <a:buFont typeface="+mj-lt"/>
              <a:buAutoNum type="arabicPeriod"/>
            </a:pPr>
            <a:r>
              <a:rPr lang="en-US" sz="2400" dirty="0"/>
              <a:t>mail in your comment to:</a:t>
            </a:r>
            <a:endParaRPr lang="en-US" sz="2400" i="1" dirty="0"/>
          </a:p>
          <a:p>
            <a:pPr marL="0" indent="0" algn="ctr">
              <a:spcBef>
                <a:spcPts val="0"/>
              </a:spcBef>
              <a:spcAft>
                <a:spcPts val="0"/>
              </a:spcAft>
              <a:buNone/>
            </a:pPr>
            <a:r>
              <a:rPr lang="en-US" dirty="0"/>
              <a:t>ATTN: Erik Lundquist, AICP</a:t>
            </a:r>
          </a:p>
          <a:p>
            <a:pPr marL="0" indent="0" algn="ctr">
              <a:spcBef>
                <a:spcPts val="0"/>
              </a:spcBef>
              <a:spcAft>
                <a:spcPts val="0"/>
              </a:spcAft>
              <a:buNone/>
            </a:pPr>
            <a:r>
              <a:rPr lang="en-US" dirty="0"/>
              <a:t>Directory of Housing &amp; Community Development</a:t>
            </a:r>
          </a:p>
          <a:p>
            <a:pPr marL="0" indent="0" algn="ctr">
              <a:spcBef>
                <a:spcPts val="0"/>
              </a:spcBef>
              <a:spcAft>
                <a:spcPts val="0"/>
              </a:spcAft>
              <a:buNone/>
            </a:pPr>
            <a:r>
              <a:rPr lang="en-US" dirty="0"/>
              <a:t>Monterey County HCD</a:t>
            </a:r>
          </a:p>
          <a:p>
            <a:pPr marL="0" indent="0" algn="ctr">
              <a:spcBef>
                <a:spcPts val="0"/>
              </a:spcBef>
              <a:spcAft>
                <a:spcPts val="0"/>
              </a:spcAft>
              <a:buNone/>
            </a:pPr>
            <a:r>
              <a:rPr lang="en-US" dirty="0"/>
              <a:t>2441 Schilling Place</a:t>
            </a:r>
          </a:p>
          <a:p>
            <a:pPr marL="0" indent="0" algn="ctr">
              <a:spcBef>
                <a:spcPts val="0"/>
              </a:spcBef>
              <a:spcAft>
                <a:spcPts val="0"/>
              </a:spcAft>
              <a:buNone/>
            </a:pPr>
            <a:r>
              <a:rPr lang="en-US" dirty="0"/>
              <a:t>Salinas, CA 93901</a:t>
            </a:r>
          </a:p>
          <a:p>
            <a:pPr algn="ctr">
              <a:spcBef>
                <a:spcPts val="0"/>
              </a:spcBef>
              <a:spcAft>
                <a:spcPts val="0"/>
              </a:spcAft>
              <a:buNone/>
            </a:pPr>
            <a:endParaRPr lang="en-US" sz="2400" b="1" dirty="0"/>
          </a:p>
          <a:p>
            <a:pPr algn="ctr">
              <a:spcBef>
                <a:spcPts val="0"/>
              </a:spcBef>
              <a:spcAft>
                <a:spcPts val="0"/>
              </a:spcAft>
              <a:buNone/>
            </a:pPr>
            <a:endParaRPr lang="en-US" sz="2400" b="1" i="1" dirty="0">
              <a:solidFill>
                <a:srgbClr val="335366"/>
              </a:solidFill>
            </a:endParaRPr>
          </a:p>
        </p:txBody>
      </p:sp>
    </p:spTree>
    <p:extLst>
      <p:ext uri="{BB962C8B-B14F-4D97-AF65-F5344CB8AC3E}">
        <p14:creationId xmlns:p14="http://schemas.microsoft.com/office/powerpoint/2010/main" val="27857810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6192" y="308473"/>
            <a:ext cx="7483433" cy="1364752"/>
          </a:xfrm>
        </p:spPr>
        <p:txBody>
          <a:bodyPr>
            <a:normAutofit/>
          </a:bodyPr>
          <a:lstStyle/>
          <a:p>
            <a:r>
              <a:rPr lang="en-US" b="1" dirty="0">
                <a:solidFill>
                  <a:schemeClr val="accent5">
                    <a:lumMod val="50000"/>
                  </a:schemeClr>
                </a:solidFill>
              </a:rPr>
              <a:t>For More Information &amp; Stay Informed</a:t>
            </a:r>
          </a:p>
        </p:txBody>
      </p:sp>
      <p:sp>
        <p:nvSpPr>
          <p:cNvPr id="3" name="Content Placeholder 2"/>
          <p:cNvSpPr>
            <a:spLocks noGrp="1"/>
          </p:cNvSpPr>
          <p:nvPr>
            <p:ph idx="1"/>
          </p:nvPr>
        </p:nvSpPr>
        <p:spPr>
          <a:xfrm>
            <a:off x="946192" y="2100262"/>
            <a:ext cx="7483433" cy="2457451"/>
          </a:xfrm>
        </p:spPr>
        <p:txBody>
          <a:bodyPr>
            <a:normAutofit/>
          </a:bodyPr>
          <a:lstStyle/>
          <a:p>
            <a:pPr algn="ctr">
              <a:buNone/>
            </a:pPr>
            <a:r>
              <a:rPr lang="en-US" sz="4000" i="1" dirty="0"/>
              <a:t>County’s Website &amp; Project Site</a:t>
            </a:r>
          </a:p>
          <a:p>
            <a:pPr algn="ctr">
              <a:buNone/>
            </a:pPr>
            <a:r>
              <a:rPr lang="en-US" sz="3200" dirty="0">
                <a:hlinkClick r:id="rId3"/>
              </a:rPr>
              <a:t>Harper Canyon (Encina Hills) Subdivision EIR | Monterey County, CA</a:t>
            </a:r>
            <a:endParaRPr lang="en-US" dirty="0"/>
          </a:p>
          <a:p>
            <a:pPr marL="0" indent="0">
              <a:buNone/>
            </a:pPr>
            <a:endParaRPr lang="en-US" dirty="0"/>
          </a:p>
        </p:txBody>
      </p:sp>
    </p:spTree>
    <p:extLst>
      <p:ext uri="{BB962C8B-B14F-4D97-AF65-F5344CB8AC3E}">
        <p14:creationId xmlns:p14="http://schemas.microsoft.com/office/powerpoint/2010/main" val="29512654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FC30C-27E9-4326-95E0-D72823FB355B}"/>
              </a:ext>
            </a:extLst>
          </p:cNvPr>
          <p:cNvSpPr>
            <a:spLocks noGrp="1"/>
          </p:cNvSpPr>
          <p:nvPr>
            <p:ph type="title"/>
          </p:nvPr>
        </p:nvSpPr>
        <p:spPr>
          <a:xfrm>
            <a:off x="961738" y="752707"/>
            <a:ext cx="4678830" cy="914400"/>
          </a:xfrm>
        </p:spPr>
        <p:txBody>
          <a:bodyPr>
            <a:normAutofit/>
          </a:bodyPr>
          <a:lstStyle/>
          <a:p>
            <a:r>
              <a:rPr lang="en-US" b="1" dirty="0">
                <a:solidFill>
                  <a:schemeClr val="accent5">
                    <a:lumMod val="50000"/>
                  </a:schemeClr>
                </a:solidFill>
              </a:rPr>
              <a:t>Public Comments</a:t>
            </a:r>
          </a:p>
        </p:txBody>
      </p:sp>
      <p:pic>
        <p:nvPicPr>
          <p:cNvPr id="3" name="Picture 2" descr="A picture containing text, sign&#10;&#10;Description automatically generated">
            <a:extLst>
              <a:ext uri="{FF2B5EF4-FFF2-40B4-BE49-F238E27FC236}">
                <a16:creationId xmlns:a16="http://schemas.microsoft.com/office/drawing/2014/main" id="{1EEC8256-752C-255C-3039-B0941D3C5B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8628" y="5321626"/>
            <a:ext cx="953371" cy="953371"/>
          </a:xfrm>
          <a:prstGeom prst="rect">
            <a:avLst/>
          </a:prstGeom>
        </p:spPr>
      </p:pic>
      <p:pic>
        <p:nvPicPr>
          <p:cNvPr id="4" name="Picture 2">
            <a:extLst>
              <a:ext uri="{FF2B5EF4-FFF2-40B4-BE49-F238E27FC236}">
                <a16:creationId xmlns:a16="http://schemas.microsoft.com/office/drawing/2014/main" id="{D179893F-CB7A-80B1-76CD-0E3CA65CBA9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1999" y="5321626"/>
            <a:ext cx="1068569" cy="953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4010D8D1-B1C8-14D1-6D78-61FA5288611C}"/>
              </a:ext>
            </a:extLst>
          </p:cNvPr>
          <p:cNvSpPr txBox="1"/>
          <p:nvPr/>
        </p:nvSpPr>
        <p:spPr>
          <a:xfrm>
            <a:off x="1734014" y="2551837"/>
            <a:ext cx="5675970" cy="1200329"/>
          </a:xfrm>
          <a:prstGeom prst="rect">
            <a:avLst/>
          </a:prstGeom>
          <a:noFill/>
        </p:spPr>
        <p:txBody>
          <a:bodyPr wrap="square">
            <a:spAutoFit/>
          </a:bodyPr>
          <a:lstStyle/>
          <a:p>
            <a:pPr algn="ctr">
              <a:spcBef>
                <a:spcPts val="0"/>
              </a:spcBef>
              <a:spcAft>
                <a:spcPts val="0"/>
              </a:spcAft>
              <a:buNone/>
            </a:pPr>
            <a:r>
              <a:rPr lang="en-US" sz="3600" b="1" i="1" dirty="0"/>
              <a:t>Thank you for your interest and participation!</a:t>
            </a:r>
            <a:endParaRPr lang="en-US" sz="3600" dirty="0"/>
          </a:p>
        </p:txBody>
      </p:sp>
    </p:spTree>
    <p:extLst>
      <p:ext uri="{BB962C8B-B14F-4D97-AF65-F5344CB8AC3E}">
        <p14:creationId xmlns:p14="http://schemas.microsoft.com/office/powerpoint/2010/main" val="66177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741C0E9-7852-7C25-BF7C-41A83EA3EDEF}"/>
              </a:ext>
            </a:extLst>
          </p:cNvPr>
          <p:cNvSpPr txBox="1"/>
          <p:nvPr/>
        </p:nvSpPr>
        <p:spPr>
          <a:xfrm>
            <a:off x="490654" y="1777266"/>
            <a:ext cx="8229600" cy="3285388"/>
          </a:xfrm>
          <a:prstGeom prst="rect">
            <a:avLst/>
          </a:prstGeom>
          <a:noFill/>
        </p:spPr>
        <p:txBody>
          <a:bodyPr wrap="square">
            <a:spAutoFit/>
          </a:bodyPr>
          <a:lstStyle/>
          <a:p>
            <a:pPr marL="571500" marR="0" lvl="0" indent="-5715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3600" b="0" i="0" u="none" strike="noStrike" kern="1200" cap="all" spc="200" normalizeH="0" baseline="0" noProof="0" dirty="0">
                <a:ln>
                  <a:noFill/>
                </a:ln>
                <a:solidFill>
                  <a:prstClr val="black"/>
                </a:solidFill>
                <a:effectLst/>
                <a:uLnTx/>
                <a:uFillTx/>
                <a:latin typeface="Calibri Light" panose="020F0302020204030204"/>
                <a:ea typeface="+mn-ea"/>
                <a:cs typeface="Calibri" pitchFamily="34" charset="0"/>
              </a:rPr>
              <a:t>Introductions</a:t>
            </a:r>
          </a:p>
          <a:p>
            <a:pPr marL="571500" marR="0" lvl="0" indent="-5715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3600" b="0" i="0" u="none" strike="noStrike" kern="1200" cap="all" spc="200" normalizeH="0" baseline="0" noProof="0" dirty="0">
                <a:ln>
                  <a:noFill/>
                </a:ln>
                <a:solidFill>
                  <a:prstClr val="black"/>
                </a:solidFill>
                <a:effectLst/>
                <a:uLnTx/>
                <a:uFillTx/>
                <a:latin typeface="Calibri Light" panose="020F0302020204030204"/>
                <a:ea typeface="+mn-ea"/>
                <a:cs typeface="Calibri" pitchFamily="34" charset="0"/>
              </a:rPr>
              <a:t>Proposed Project Overview</a:t>
            </a:r>
          </a:p>
          <a:p>
            <a:pPr marL="571500" marR="0" lvl="0" indent="-5715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3600" b="0" i="0" u="none" strike="noStrike" kern="1200" cap="all" spc="200" normalizeH="0" baseline="0" noProof="0" dirty="0">
                <a:ln>
                  <a:noFill/>
                </a:ln>
                <a:solidFill>
                  <a:prstClr val="black"/>
                </a:solidFill>
                <a:effectLst/>
                <a:uLnTx/>
                <a:uFillTx/>
                <a:latin typeface="Calibri Light" panose="020F0302020204030204"/>
                <a:ea typeface="+mn-ea"/>
                <a:cs typeface="Calibri" pitchFamily="34" charset="0"/>
              </a:rPr>
              <a:t>Environmental Review Process</a:t>
            </a:r>
          </a:p>
          <a:p>
            <a:pPr marL="571500" marR="0" lvl="0" indent="-5715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3600" b="0" i="0" u="none" strike="noStrike" kern="1200" cap="all" spc="200" normalizeH="0" baseline="0" noProof="0" dirty="0">
                <a:ln>
                  <a:noFill/>
                </a:ln>
                <a:solidFill>
                  <a:prstClr val="black"/>
                </a:solidFill>
                <a:effectLst/>
                <a:uLnTx/>
                <a:uFillTx/>
                <a:latin typeface="Calibri Light" panose="020F0302020204030204"/>
                <a:ea typeface="+mn-ea"/>
                <a:cs typeface="Calibri" pitchFamily="34" charset="0"/>
              </a:rPr>
              <a:t>Purpose of Scoping Meeting</a:t>
            </a:r>
          </a:p>
          <a:p>
            <a:pPr marL="571500" marR="0" lvl="0" indent="-571500" algn="l" defTabSz="914400" rtl="0" eaLnBrk="1" fontAlgn="auto" latinLnBrk="0" hangingPunct="1">
              <a:lnSpc>
                <a:spcPct val="90000"/>
              </a:lnSpc>
              <a:spcBef>
                <a:spcPts val="1200"/>
              </a:spcBef>
              <a:spcAft>
                <a:spcPts val="200"/>
              </a:spcAft>
              <a:buClr>
                <a:srgbClr val="E48312"/>
              </a:buClr>
              <a:buSzPct val="100000"/>
              <a:buFont typeface="Wingdings" panose="05000000000000000000" pitchFamily="2" charset="2"/>
              <a:buChar char="§"/>
              <a:tabLst/>
              <a:defRPr/>
            </a:pPr>
            <a:r>
              <a:rPr kumimoji="0" lang="en-US" sz="3600" b="0" i="0" u="none" strike="noStrike" kern="1200" cap="all" spc="200" normalizeH="0" baseline="0" noProof="0" dirty="0">
                <a:ln>
                  <a:noFill/>
                </a:ln>
                <a:solidFill>
                  <a:prstClr val="black"/>
                </a:solidFill>
                <a:effectLst/>
                <a:uLnTx/>
                <a:uFillTx/>
                <a:latin typeface="Calibri Light" panose="020F0302020204030204"/>
                <a:ea typeface="+mn-ea"/>
                <a:cs typeface="Calibri" pitchFamily="34" charset="0"/>
              </a:rPr>
              <a:t>Receive Public Comments</a:t>
            </a:r>
          </a:p>
        </p:txBody>
      </p:sp>
      <p:sp>
        <p:nvSpPr>
          <p:cNvPr id="6" name="Title 1">
            <a:extLst>
              <a:ext uri="{FF2B5EF4-FFF2-40B4-BE49-F238E27FC236}">
                <a16:creationId xmlns:a16="http://schemas.microsoft.com/office/drawing/2014/main" id="{84E99EBE-4D86-69CC-1027-FC00C73AA39E}"/>
              </a:ext>
            </a:extLst>
          </p:cNvPr>
          <p:cNvSpPr txBox="1">
            <a:spLocks/>
          </p:cNvSpPr>
          <p:nvPr/>
        </p:nvSpPr>
        <p:spPr>
          <a:xfrm>
            <a:off x="1984479" y="225812"/>
            <a:ext cx="6735775" cy="800100"/>
          </a:xfrm>
          <a:prstGeom prst="rect">
            <a:avLst/>
          </a:prstGeom>
        </p:spPr>
        <p:txBody>
          <a:bodyPr>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r"/>
            <a:r>
              <a:rPr lang="en-US" sz="4000" b="1" dirty="0">
                <a:solidFill>
                  <a:schemeClr val="accent5">
                    <a:lumMod val="50000"/>
                  </a:schemeClr>
                </a:solidFill>
              </a:rPr>
              <a:t>Meeting Overview </a:t>
            </a:r>
            <a:endParaRPr lang="en-US" sz="4000" dirty="0">
              <a:solidFill>
                <a:schemeClr val="accent5">
                  <a:lumMod val="50000"/>
                </a:schemeClr>
              </a:solidFill>
            </a:endParaRPr>
          </a:p>
        </p:txBody>
      </p:sp>
    </p:spTree>
    <p:extLst>
      <p:ext uri="{BB962C8B-B14F-4D97-AF65-F5344CB8AC3E}">
        <p14:creationId xmlns:p14="http://schemas.microsoft.com/office/powerpoint/2010/main" val="2871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B9F4549-10C6-419B-81FC-A6C4701CABCC}"/>
              </a:ext>
            </a:extLst>
          </p:cNvPr>
          <p:cNvSpPr>
            <a:spLocks noGrp="1"/>
          </p:cNvSpPr>
          <p:nvPr>
            <p:ph type="title" idx="4294967295"/>
          </p:nvPr>
        </p:nvSpPr>
        <p:spPr>
          <a:xfrm>
            <a:off x="971550" y="2786062"/>
            <a:ext cx="7200900" cy="657225"/>
          </a:xfrm>
        </p:spPr>
        <p:txBody>
          <a:bodyPr>
            <a:normAutofit fontScale="90000"/>
          </a:bodyPr>
          <a:lstStyle/>
          <a:p>
            <a:pPr algn="ctr"/>
            <a:r>
              <a:rPr lang="en-US" b="1" dirty="0">
                <a:solidFill>
                  <a:schemeClr val="accent5">
                    <a:lumMod val="50000"/>
                  </a:schemeClr>
                </a:solidFill>
              </a:rPr>
              <a:t>Introductions</a:t>
            </a:r>
          </a:p>
        </p:txBody>
      </p:sp>
    </p:spTree>
    <p:extLst>
      <p:ext uri="{BB962C8B-B14F-4D97-AF65-F5344CB8AC3E}">
        <p14:creationId xmlns:p14="http://schemas.microsoft.com/office/powerpoint/2010/main" val="262257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1" y="1115122"/>
            <a:ext cx="7496498" cy="1159728"/>
          </a:xfrm>
        </p:spPr>
        <p:txBody>
          <a:bodyPr anchor="t">
            <a:noAutofit/>
          </a:bodyPr>
          <a:lstStyle/>
          <a:p>
            <a:r>
              <a:rPr lang="en-US" sz="4000" b="1" dirty="0">
                <a:solidFill>
                  <a:schemeClr val="accent5">
                    <a:lumMod val="50000"/>
                  </a:schemeClr>
                </a:solidFill>
              </a:rPr>
              <a:t>Project Overview:</a:t>
            </a:r>
            <a:r>
              <a:rPr lang="en-US" sz="4000" b="1" dirty="0">
                <a:solidFill>
                  <a:schemeClr val="bg1"/>
                </a:solidFill>
              </a:rPr>
              <a:t> </a:t>
            </a:r>
            <a:r>
              <a:rPr lang="en-US" sz="4000" b="1" dirty="0">
                <a:solidFill>
                  <a:schemeClr val="accent5">
                    <a:lumMod val="50000"/>
                  </a:schemeClr>
                </a:solidFill>
              </a:rPr>
              <a:t>Project Background</a:t>
            </a:r>
          </a:p>
        </p:txBody>
      </p:sp>
      <p:sp>
        <p:nvSpPr>
          <p:cNvPr id="9" name="Content Placeholder 6">
            <a:extLst>
              <a:ext uri="{FF2B5EF4-FFF2-40B4-BE49-F238E27FC236}">
                <a16:creationId xmlns:a16="http://schemas.microsoft.com/office/drawing/2014/main" id="{B9665D33-87C2-2691-729B-E6BFCB67ED4A}"/>
              </a:ext>
            </a:extLst>
          </p:cNvPr>
          <p:cNvSpPr>
            <a:spLocks noGrp="1"/>
          </p:cNvSpPr>
          <p:nvPr>
            <p:ph idx="1"/>
          </p:nvPr>
        </p:nvSpPr>
        <p:spPr>
          <a:xfrm>
            <a:off x="823752" y="1940312"/>
            <a:ext cx="8113771" cy="3802566"/>
          </a:xfrm>
        </p:spPr>
        <p:txBody>
          <a:bodyPr>
            <a:normAutofit/>
          </a:bodyPr>
          <a:lstStyle/>
          <a:p>
            <a:pPr>
              <a:buFont typeface="Wingdings" panose="05000000000000000000" pitchFamily="2" charset="2"/>
              <a:buChar char="§"/>
            </a:pPr>
            <a:r>
              <a:rPr lang="en-US" sz="3200" dirty="0"/>
              <a:t> Application for proposed project completed in November 2002</a:t>
            </a:r>
          </a:p>
          <a:p>
            <a:pPr>
              <a:buFont typeface="Wingdings" panose="05000000000000000000" pitchFamily="2" charset="2"/>
              <a:buChar char="§"/>
            </a:pPr>
            <a:r>
              <a:rPr lang="en-US" sz="3200" dirty="0"/>
              <a:t> Draft EIR distributed in October 2008</a:t>
            </a:r>
          </a:p>
          <a:p>
            <a:pPr>
              <a:buFont typeface="Wingdings" panose="05000000000000000000" pitchFamily="2" charset="2"/>
              <a:buChar char="§"/>
            </a:pPr>
            <a:r>
              <a:rPr lang="en-US" sz="3200" dirty="0"/>
              <a:t> Recirculated Draft EIR was prepared in 2009</a:t>
            </a:r>
          </a:p>
          <a:p>
            <a:pPr>
              <a:buFont typeface="Wingdings" panose="05000000000000000000" pitchFamily="2" charset="2"/>
              <a:buChar char="§"/>
            </a:pPr>
            <a:r>
              <a:rPr lang="en-US" sz="3200" dirty="0"/>
              <a:t> Final EIR was prepared in 2013</a:t>
            </a:r>
          </a:p>
          <a:p>
            <a:pPr marL="0" indent="0">
              <a:buNone/>
            </a:pPr>
            <a:endParaRPr lang="en-US" sz="1700" dirty="0"/>
          </a:p>
        </p:txBody>
      </p:sp>
    </p:spTree>
    <p:extLst>
      <p:ext uri="{BB962C8B-B14F-4D97-AF65-F5344CB8AC3E}">
        <p14:creationId xmlns:p14="http://schemas.microsoft.com/office/powerpoint/2010/main" val="428790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1" y="1115122"/>
            <a:ext cx="7496498" cy="1159728"/>
          </a:xfrm>
        </p:spPr>
        <p:txBody>
          <a:bodyPr anchor="t">
            <a:noAutofit/>
          </a:bodyPr>
          <a:lstStyle/>
          <a:p>
            <a:r>
              <a:rPr lang="en-US" sz="4000" b="1" dirty="0">
                <a:solidFill>
                  <a:schemeClr val="accent5">
                    <a:lumMod val="50000"/>
                  </a:schemeClr>
                </a:solidFill>
              </a:rPr>
              <a:t>Project Overview:</a:t>
            </a:r>
            <a:r>
              <a:rPr lang="en-US" sz="4000" b="1" dirty="0">
                <a:solidFill>
                  <a:schemeClr val="bg1"/>
                </a:solidFill>
              </a:rPr>
              <a:t> </a:t>
            </a:r>
            <a:r>
              <a:rPr lang="en-US" sz="4000" b="1" dirty="0">
                <a:solidFill>
                  <a:schemeClr val="accent5">
                    <a:lumMod val="50000"/>
                  </a:schemeClr>
                </a:solidFill>
              </a:rPr>
              <a:t>Project Background</a:t>
            </a:r>
          </a:p>
        </p:txBody>
      </p:sp>
      <p:sp>
        <p:nvSpPr>
          <p:cNvPr id="6" name="Content Placeholder 6">
            <a:extLst>
              <a:ext uri="{FF2B5EF4-FFF2-40B4-BE49-F238E27FC236}">
                <a16:creationId xmlns:a16="http://schemas.microsoft.com/office/drawing/2014/main" id="{70B3EAAA-CFAF-2C2E-423C-D9B3B9C42114}"/>
              </a:ext>
            </a:extLst>
          </p:cNvPr>
          <p:cNvSpPr>
            <a:spLocks noGrp="1"/>
          </p:cNvSpPr>
          <p:nvPr>
            <p:ph idx="1"/>
          </p:nvPr>
        </p:nvSpPr>
        <p:spPr>
          <a:xfrm>
            <a:off x="823752" y="2051825"/>
            <a:ext cx="7496498" cy="3925230"/>
          </a:xfrm>
        </p:spPr>
        <p:txBody>
          <a:bodyPr>
            <a:normAutofit lnSpcReduction="10000"/>
          </a:bodyPr>
          <a:lstStyle/>
          <a:p>
            <a:pPr>
              <a:buFont typeface="Wingdings" panose="05000000000000000000" pitchFamily="2" charset="2"/>
              <a:buChar char="§"/>
            </a:pPr>
            <a:r>
              <a:rPr lang="en-US" sz="3200" dirty="0"/>
              <a:t> EIR was certified and approved in April 2015 </a:t>
            </a:r>
          </a:p>
          <a:p>
            <a:pPr>
              <a:buFont typeface="Wingdings" panose="05000000000000000000" pitchFamily="2" charset="2"/>
              <a:buChar char="§"/>
            </a:pPr>
            <a:r>
              <a:rPr lang="en-US" sz="3200" dirty="0"/>
              <a:t> Condition Compliance and Mitigation Monitoring and Reporting Plan was developed</a:t>
            </a:r>
          </a:p>
          <a:p>
            <a:pPr>
              <a:buFont typeface="Wingdings" panose="05000000000000000000" pitchFamily="2" charset="2"/>
              <a:buChar char="§"/>
            </a:pPr>
            <a:r>
              <a:rPr lang="en-US" sz="3200" dirty="0"/>
              <a:t> 2015 Court of Appeal, </a:t>
            </a:r>
            <a:r>
              <a:rPr lang="en-US" sz="3200" i="1" dirty="0"/>
              <a:t>Landwatch Monterey et al. v. County of Monterey et al., Case No. H046932</a:t>
            </a:r>
          </a:p>
        </p:txBody>
      </p:sp>
    </p:spTree>
    <p:extLst>
      <p:ext uri="{BB962C8B-B14F-4D97-AF65-F5344CB8AC3E}">
        <p14:creationId xmlns:p14="http://schemas.microsoft.com/office/powerpoint/2010/main" val="28972215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1" y="1115122"/>
            <a:ext cx="7496498" cy="1159728"/>
          </a:xfrm>
        </p:spPr>
        <p:txBody>
          <a:bodyPr anchor="t">
            <a:noAutofit/>
          </a:bodyPr>
          <a:lstStyle/>
          <a:p>
            <a:r>
              <a:rPr lang="en-US" sz="4000" b="1" dirty="0">
                <a:solidFill>
                  <a:schemeClr val="accent5">
                    <a:lumMod val="50000"/>
                  </a:schemeClr>
                </a:solidFill>
              </a:rPr>
              <a:t>Project Overview:</a:t>
            </a:r>
            <a:r>
              <a:rPr lang="en-US" sz="4000" b="1" dirty="0">
                <a:solidFill>
                  <a:schemeClr val="bg1"/>
                </a:solidFill>
              </a:rPr>
              <a:t> </a:t>
            </a:r>
            <a:r>
              <a:rPr lang="en-US" sz="4000" b="1" dirty="0">
                <a:solidFill>
                  <a:schemeClr val="accent5">
                    <a:lumMod val="50000"/>
                  </a:schemeClr>
                </a:solidFill>
              </a:rPr>
              <a:t>Project Description</a:t>
            </a:r>
          </a:p>
        </p:txBody>
      </p:sp>
      <p:sp>
        <p:nvSpPr>
          <p:cNvPr id="6" name="Content Placeholder 6">
            <a:extLst>
              <a:ext uri="{FF2B5EF4-FFF2-40B4-BE49-F238E27FC236}">
                <a16:creationId xmlns:a16="http://schemas.microsoft.com/office/drawing/2014/main" id="{70B3EAAA-CFAF-2C2E-423C-D9B3B9C42114}"/>
              </a:ext>
            </a:extLst>
          </p:cNvPr>
          <p:cNvSpPr>
            <a:spLocks noGrp="1"/>
          </p:cNvSpPr>
          <p:nvPr>
            <p:ph idx="1"/>
          </p:nvPr>
        </p:nvSpPr>
        <p:spPr>
          <a:xfrm>
            <a:off x="823751" y="1944422"/>
            <a:ext cx="2930102" cy="3798456"/>
          </a:xfrm>
        </p:spPr>
        <p:txBody>
          <a:bodyPr>
            <a:normAutofit/>
          </a:bodyPr>
          <a:lstStyle/>
          <a:p>
            <a:pPr>
              <a:buFont typeface="Wingdings" panose="05000000000000000000" pitchFamily="2" charset="2"/>
              <a:buChar char="§"/>
            </a:pPr>
            <a:r>
              <a:rPr lang="en-US" sz="3200" dirty="0"/>
              <a:t> Harper Canyon Subdivision is a 17-lot subdivision</a:t>
            </a:r>
          </a:p>
          <a:p>
            <a:pPr>
              <a:buFont typeface="Wingdings" panose="05000000000000000000" pitchFamily="2" charset="2"/>
              <a:buChar char="§"/>
            </a:pPr>
            <a:r>
              <a:rPr lang="en-US" sz="3200" dirty="0"/>
              <a:t> Located on 164 acres, with one 180-acre remainder parcel</a:t>
            </a:r>
          </a:p>
        </p:txBody>
      </p:sp>
      <p:pic>
        <p:nvPicPr>
          <p:cNvPr id="3" name="Picture 2">
            <a:extLst>
              <a:ext uri="{FF2B5EF4-FFF2-40B4-BE49-F238E27FC236}">
                <a16:creationId xmlns:a16="http://schemas.microsoft.com/office/drawing/2014/main" id="{EE1A418E-95FB-A2B0-7F8E-50EC0D6B04C4}"/>
              </a:ext>
            </a:extLst>
          </p:cNvPr>
          <p:cNvPicPr>
            <a:picLocks noChangeAspect="1"/>
          </p:cNvPicPr>
          <p:nvPr/>
        </p:nvPicPr>
        <p:blipFill>
          <a:blip r:embed="rId3"/>
          <a:stretch>
            <a:fillRect/>
          </a:stretch>
        </p:blipFill>
        <p:spPr>
          <a:xfrm>
            <a:off x="4044051" y="2130175"/>
            <a:ext cx="5006497" cy="3189835"/>
          </a:xfrm>
          <a:prstGeom prst="rect">
            <a:avLst/>
          </a:prstGeom>
        </p:spPr>
      </p:pic>
    </p:spTree>
    <p:extLst>
      <p:ext uri="{BB962C8B-B14F-4D97-AF65-F5344CB8AC3E}">
        <p14:creationId xmlns:p14="http://schemas.microsoft.com/office/powerpoint/2010/main" val="207653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E2F998D-9B6B-BF57-41F9-3A8D2879874A}"/>
              </a:ext>
            </a:extLst>
          </p:cNvPr>
          <p:cNvSpPr txBox="1">
            <a:spLocks/>
          </p:cNvSpPr>
          <p:nvPr/>
        </p:nvSpPr>
        <p:spPr>
          <a:xfrm>
            <a:off x="936702" y="2842529"/>
            <a:ext cx="2311440" cy="1172942"/>
          </a:xfrm>
          <a:prstGeom prst="rect">
            <a:avLst/>
          </a:prstGeom>
        </p:spPr>
        <p:txBody>
          <a:bodyPr>
            <a:normAutofit fontScale="90000"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5">
                    <a:lumMod val="50000"/>
                  </a:schemeClr>
                </a:solidFill>
              </a:rPr>
              <a:t>Project Vicinity </a:t>
            </a:r>
          </a:p>
        </p:txBody>
      </p:sp>
      <p:pic>
        <p:nvPicPr>
          <p:cNvPr id="5" name="Content Placeholder 3" descr="Map&#10;&#10;Description automatically generated">
            <a:extLst>
              <a:ext uri="{FF2B5EF4-FFF2-40B4-BE49-F238E27FC236}">
                <a16:creationId xmlns:a16="http://schemas.microsoft.com/office/drawing/2014/main" id="{7519C95E-0283-F2BB-49D2-E376DDEB04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466" y="-44605"/>
            <a:ext cx="5149428" cy="6329363"/>
          </a:xfrm>
          <a:prstGeom prst="rect">
            <a:avLst/>
          </a:prstGeom>
        </p:spPr>
      </p:pic>
    </p:spTree>
    <p:extLst>
      <p:ext uri="{BB962C8B-B14F-4D97-AF65-F5344CB8AC3E}">
        <p14:creationId xmlns:p14="http://schemas.microsoft.com/office/powerpoint/2010/main" val="202164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645DA9F-242C-13D7-C9D8-0655D91550BC}"/>
              </a:ext>
            </a:extLst>
          </p:cNvPr>
          <p:cNvSpPr txBox="1">
            <a:spLocks/>
          </p:cNvSpPr>
          <p:nvPr/>
        </p:nvSpPr>
        <p:spPr>
          <a:xfrm>
            <a:off x="628913" y="2671762"/>
            <a:ext cx="2611912" cy="1514475"/>
          </a:xfrm>
          <a:prstGeom prst="rect">
            <a:avLst/>
          </a:prstGeom>
        </p:spPr>
        <p:txBody>
          <a:bodyPr>
            <a:normAutofit fontScale="90000" lnSpcReduction="2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lgn="ctr"/>
            <a:r>
              <a:rPr lang="en-US" b="1" dirty="0">
                <a:solidFill>
                  <a:schemeClr val="accent5">
                    <a:lumMod val="50000"/>
                  </a:schemeClr>
                </a:solidFill>
              </a:rPr>
              <a:t>Proposed Project </a:t>
            </a:r>
            <a:br>
              <a:rPr lang="en-US" b="1" dirty="0">
                <a:solidFill>
                  <a:schemeClr val="accent5">
                    <a:lumMod val="50000"/>
                  </a:schemeClr>
                </a:solidFill>
              </a:rPr>
            </a:br>
            <a:r>
              <a:rPr lang="en-US" b="1" dirty="0">
                <a:solidFill>
                  <a:schemeClr val="accent5">
                    <a:lumMod val="50000"/>
                  </a:schemeClr>
                </a:solidFill>
              </a:rPr>
              <a:t>Site</a:t>
            </a:r>
          </a:p>
        </p:txBody>
      </p:sp>
      <p:pic>
        <p:nvPicPr>
          <p:cNvPr id="5" name="Picture 4" descr="Map&#10;&#10;Description automatically generated">
            <a:extLst>
              <a:ext uri="{FF2B5EF4-FFF2-40B4-BE49-F238E27FC236}">
                <a16:creationId xmlns:a16="http://schemas.microsoft.com/office/drawing/2014/main" id="{141F2B0C-D4D4-2223-14C7-B21D8D61FF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6116" y="-44605"/>
            <a:ext cx="5147884" cy="6325905"/>
          </a:xfrm>
          <a:prstGeom prst="rect">
            <a:avLst/>
          </a:prstGeom>
        </p:spPr>
      </p:pic>
    </p:spTree>
    <p:extLst>
      <p:ext uri="{BB962C8B-B14F-4D97-AF65-F5344CB8AC3E}">
        <p14:creationId xmlns:p14="http://schemas.microsoft.com/office/powerpoint/2010/main" val="2357503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5">
            <a:extLst>
              <a:ext uri="{FF2B5EF4-FFF2-40B4-BE49-F238E27FC236}">
                <a16:creationId xmlns:a16="http://schemas.microsoft.com/office/drawing/2014/main" id="{EAB38834-34F1-AF60-4153-4F7787D07C37}"/>
              </a:ext>
            </a:extLst>
          </p:cNvPr>
          <p:cNvSpPr>
            <a:spLocks noGrp="1"/>
          </p:cNvSpPr>
          <p:nvPr>
            <p:ph type="title"/>
          </p:nvPr>
        </p:nvSpPr>
        <p:spPr>
          <a:xfrm>
            <a:off x="823752" y="624468"/>
            <a:ext cx="7496498" cy="1159728"/>
          </a:xfrm>
        </p:spPr>
        <p:txBody>
          <a:bodyPr anchor="t">
            <a:noAutofit/>
          </a:bodyPr>
          <a:lstStyle/>
          <a:p>
            <a:r>
              <a:rPr lang="en-US" sz="4000" b="1" dirty="0">
                <a:solidFill>
                  <a:schemeClr val="accent5">
                    <a:lumMod val="50000"/>
                  </a:schemeClr>
                </a:solidFill>
              </a:rPr>
              <a:t>Environmental Process:</a:t>
            </a:r>
            <a:r>
              <a:rPr lang="en-US" sz="4000" b="1" dirty="0">
                <a:solidFill>
                  <a:schemeClr val="bg1"/>
                </a:solidFill>
              </a:rPr>
              <a:t> </a:t>
            </a:r>
            <a:r>
              <a:rPr lang="en-US" sz="4000" b="1" dirty="0">
                <a:solidFill>
                  <a:schemeClr val="accent5">
                    <a:lumMod val="50000"/>
                  </a:schemeClr>
                </a:solidFill>
              </a:rPr>
              <a:t>Purpose &amp; Requirements of CEQA</a:t>
            </a:r>
          </a:p>
        </p:txBody>
      </p:sp>
      <p:sp>
        <p:nvSpPr>
          <p:cNvPr id="6" name="Content Placeholder 6">
            <a:extLst>
              <a:ext uri="{FF2B5EF4-FFF2-40B4-BE49-F238E27FC236}">
                <a16:creationId xmlns:a16="http://schemas.microsoft.com/office/drawing/2014/main" id="{70B3EAAA-CFAF-2C2E-423C-D9B3B9C42114}"/>
              </a:ext>
            </a:extLst>
          </p:cNvPr>
          <p:cNvSpPr>
            <a:spLocks noGrp="1"/>
          </p:cNvSpPr>
          <p:nvPr>
            <p:ph idx="1"/>
          </p:nvPr>
        </p:nvSpPr>
        <p:spPr>
          <a:xfrm>
            <a:off x="823752" y="2051825"/>
            <a:ext cx="7496498" cy="3925230"/>
          </a:xfrm>
        </p:spPr>
        <p:txBody>
          <a:bodyPr>
            <a:normAutofit lnSpcReduction="10000"/>
          </a:bodyPr>
          <a:lstStyle/>
          <a:p>
            <a:pPr>
              <a:buFont typeface="Wingdings" panose="05000000000000000000" pitchFamily="2" charset="2"/>
              <a:buChar char="§"/>
            </a:pPr>
            <a:r>
              <a:rPr lang="en-US" sz="3200" dirty="0"/>
              <a:t> Inform decision-making </a:t>
            </a:r>
          </a:p>
          <a:p>
            <a:pPr>
              <a:buFont typeface="Wingdings" panose="05000000000000000000" pitchFamily="2" charset="2"/>
              <a:buChar char="§"/>
            </a:pPr>
            <a:r>
              <a:rPr lang="en-US" sz="3200" dirty="0"/>
              <a:t> Identify ways to avoid or reduce environmental damage</a:t>
            </a:r>
          </a:p>
          <a:p>
            <a:pPr>
              <a:buFont typeface="Wingdings" panose="05000000000000000000" pitchFamily="2" charset="2"/>
              <a:buChar char="§"/>
            </a:pPr>
            <a:r>
              <a:rPr lang="en-US" sz="3200" dirty="0"/>
              <a:t> Prevent significant damage to environment</a:t>
            </a:r>
          </a:p>
          <a:p>
            <a:pPr>
              <a:buFont typeface="Wingdings" panose="05000000000000000000" pitchFamily="2" charset="2"/>
              <a:buChar char="§"/>
            </a:pPr>
            <a:r>
              <a:rPr lang="en-US" sz="3200" dirty="0"/>
              <a:t> Public disclosure</a:t>
            </a:r>
          </a:p>
          <a:p>
            <a:pPr>
              <a:buFont typeface="Wingdings" panose="05000000000000000000" pitchFamily="2" charset="2"/>
              <a:buChar char="§"/>
            </a:pPr>
            <a:r>
              <a:rPr lang="en-US" sz="3200" dirty="0"/>
              <a:t> Public participation</a:t>
            </a:r>
          </a:p>
          <a:p>
            <a:pPr marL="0" indent="0">
              <a:buNone/>
            </a:pPr>
            <a:r>
              <a:rPr lang="en-US" sz="3200" dirty="0"/>
              <a:t> </a:t>
            </a:r>
            <a:endParaRPr lang="en-US" sz="3200" i="1" dirty="0"/>
          </a:p>
        </p:txBody>
      </p:sp>
    </p:spTree>
    <p:extLst>
      <p:ext uri="{BB962C8B-B14F-4D97-AF65-F5344CB8AC3E}">
        <p14:creationId xmlns:p14="http://schemas.microsoft.com/office/powerpoint/2010/main" val="3140156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TM02900769[[fn=Retrospect]]</Template>
  <TotalTime>1638</TotalTime>
  <Words>1014</Words>
  <Application>Microsoft Office PowerPoint</Application>
  <PresentationFormat>On-screen Show (4:3)</PresentationFormat>
  <Paragraphs>153</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Franklin Gothic Book</vt:lpstr>
      <vt:lpstr>Times New Roman</vt:lpstr>
      <vt:lpstr>Wingdings</vt:lpstr>
      <vt:lpstr>Retrospect</vt:lpstr>
      <vt:lpstr>PowerPoint Presentation</vt:lpstr>
      <vt:lpstr>PowerPoint Presentation</vt:lpstr>
      <vt:lpstr>Introductions</vt:lpstr>
      <vt:lpstr>Project Overview: Project Background</vt:lpstr>
      <vt:lpstr>Project Overview: Project Background</vt:lpstr>
      <vt:lpstr>Project Overview: Project Description</vt:lpstr>
      <vt:lpstr>PowerPoint Presentation</vt:lpstr>
      <vt:lpstr>PowerPoint Presentation</vt:lpstr>
      <vt:lpstr>Environmental Process: Purpose &amp; Requirements of CEQA</vt:lpstr>
      <vt:lpstr>Environmental Process: Purpose of Supplemental EIR</vt:lpstr>
      <vt:lpstr>SEIR Process</vt:lpstr>
      <vt:lpstr>Notice of Preparation &amp; Scoping: Purpose of Today’s Meeting</vt:lpstr>
      <vt:lpstr>Comments on Scope of EIR</vt:lpstr>
      <vt:lpstr>For More Information &amp; Stay Informed</vt:lpstr>
      <vt:lpstr>Public Comments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Scoping Meeting  for the  Northeast-Southwest Arterial Connector Project Environmental Impact Report  September 5 and 6, 2018  Fort Ord Reuse Authority and Denise Duffy &amp; Associates, Inc.</dc:title>
  <dc:creator>Erin Harwayne</dc:creator>
  <cp:lastModifiedBy>Erin Harwayne</cp:lastModifiedBy>
  <cp:revision>248</cp:revision>
  <dcterms:created xsi:type="dcterms:W3CDTF">2018-09-04T19:45:28Z</dcterms:created>
  <dcterms:modified xsi:type="dcterms:W3CDTF">2022-07-25T19:22:59Z</dcterms:modified>
</cp:coreProperties>
</file>