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60" r:id="rId4"/>
    <p:sldId id="262" r:id="rId5"/>
    <p:sldId id="264" r:id="rId6"/>
    <p:sldId id="265" r:id="rId7"/>
    <p:sldId id="268" r:id="rId8"/>
    <p:sldId id="269" r:id="rId9"/>
    <p:sldId id="281" r:id="rId10"/>
    <p:sldId id="270" r:id="rId11"/>
    <p:sldId id="271" r:id="rId12"/>
    <p:sldId id="272" r:id="rId13"/>
    <p:sldId id="273" r:id="rId14"/>
    <p:sldId id="274" r:id="rId15"/>
    <p:sldId id="275" r:id="rId16"/>
    <p:sldId id="313" r:id="rId17"/>
    <p:sldId id="276" r:id="rId18"/>
    <p:sldId id="297" r:id="rId19"/>
    <p:sldId id="277" r:id="rId20"/>
    <p:sldId id="278" r:id="rId21"/>
    <p:sldId id="280" r:id="rId22"/>
    <p:sldId id="349" r:id="rId23"/>
    <p:sldId id="330" r:id="rId24"/>
    <p:sldId id="331" r:id="rId25"/>
    <p:sldId id="333" r:id="rId26"/>
    <p:sldId id="334" r:id="rId27"/>
    <p:sldId id="347" r:id="rId28"/>
    <p:sldId id="348" r:id="rId29"/>
  </p:sldIdLst>
  <p:sldSz cx="9144000" cy="6858000" type="screen4x3"/>
  <p:notesSz cx="7315200" cy="9601200"/>
  <p:defaultTextStyle>
    <a:defPPr>
      <a:defRPr lang="en-US"/>
    </a:defPPr>
    <a:lvl1pPr algn="l" rtl="0" fontAlgn="base">
      <a:spcBef>
        <a:spcPct val="20000"/>
      </a:spcBef>
      <a:spcAft>
        <a:spcPct val="0"/>
      </a:spcAft>
      <a:buFont typeface="Arial" charset="0"/>
      <a:defRPr sz="2800" kern="1200">
        <a:solidFill>
          <a:schemeClr val="tx1"/>
        </a:solidFill>
        <a:latin typeface="Calibri" pitchFamily="34" charset="0"/>
        <a:ea typeface="+mn-ea"/>
        <a:cs typeface="+mn-cs"/>
      </a:defRPr>
    </a:lvl1pPr>
    <a:lvl2pPr marL="457200" algn="l" rtl="0" fontAlgn="base">
      <a:spcBef>
        <a:spcPct val="20000"/>
      </a:spcBef>
      <a:spcAft>
        <a:spcPct val="0"/>
      </a:spcAft>
      <a:buFont typeface="Arial" charset="0"/>
      <a:defRPr sz="2800" kern="1200">
        <a:solidFill>
          <a:schemeClr val="tx1"/>
        </a:solidFill>
        <a:latin typeface="Calibri" pitchFamily="34" charset="0"/>
        <a:ea typeface="+mn-ea"/>
        <a:cs typeface="+mn-cs"/>
      </a:defRPr>
    </a:lvl2pPr>
    <a:lvl3pPr marL="914400" algn="l" rtl="0" fontAlgn="base">
      <a:spcBef>
        <a:spcPct val="20000"/>
      </a:spcBef>
      <a:spcAft>
        <a:spcPct val="0"/>
      </a:spcAft>
      <a:buFont typeface="Arial" charset="0"/>
      <a:defRPr sz="2800" kern="1200">
        <a:solidFill>
          <a:schemeClr val="tx1"/>
        </a:solidFill>
        <a:latin typeface="Calibri" pitchFamily="34" charset="0"/>
        <a:ea typeface="+mn-ea"/>
        <a:cs typeface="+mn-cs"/>
      </a:defRPr>
    </a:lvl3pPr>
    <a:lvl4pPr marL="1371600" algn="l" rtl="0" fontAlgn="base">
      <a:spcBef>
        <a:spcPct val="20000"/>
      </a:spcBef>
      <a:spcAft>
        <a:spcPct val="0"/>
      </a:spcAft>
      <a:buFont typeface="Arial" charset="0"/>
      <a:defRPr sz="2800" kern="1200">
        <a:solidFill>
          <a:schemeClr val="tx1"/>
        </a:solidFill>
        <a:latin typeface="Calibri" pitchFamily="34" charset="0"/>
        <a:ea typeface="+mn-ea"/>
        <a:cs typeface="+mn-cs"/>
      </a:defRPr>
    </a:lvl4pPr>
    <a:lvl5pPr marL="1828800" algn="l" rtl="0" fontAlgn="base">
      <a:spcBef>
        <a:spcPct val="20000"/>
      </a:spcBef>
      <a:spcAft>
        <a:spcPct val="0"/>
      </a:spcAft>
      <a:buFont typeface="Arial" charset="0"/>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B53"/>
    <a:srgbClr val="F5A252"/>
    <a:srgbClr val="552061"/>
    <a:srgbClr val="FDC056"/>
    <a:srgbClr val="AFB54B"/>
    <a:srgbClr val="C1BB4D"/>
    <a:srgbClr val="A7BA47"/>
    <a:srgbClr val="B87B66"/>
    <a:srgbClr val="99876F"/>
    <a:srgbClr val="C98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4" autoAdjust="0"/>
    <p:restoredTop sz="93762" autoAdjust="0"/>
  </p:normalViewPr>
  <p:slideViewPr>
    <p:cSldViewPr snapToGrid="0">
      <p:cViewPr varScale="1">
        <p:scale>
          <a:sx n="80" d="100"/>
          <a:sy n="80" d="100"/>
        </p:scale>
        <p:origin x="1315" y="62"/>
      </p:cViewPr>
      <p:guideLst>
        <p:guide orient="horz" pos="2160"/>
        <p:guide pos="2880"/>
      </p:guideLst>
    </p:cSldViewPr>
  </p:slideViewPr>
  <p:outlineViewPr>
    <p:cViewPr>
      <p:scale>
        <a:sx n="33" d="100"/>
        <a:sy n="33" d="100"/>
      </p:scale>
      <p:origin x="0" y="33512"/>
    </p:cViewPr>
  </p:outlineViewPr>
  <p:notesTextViewPr>
    <p:cViewPr>
      <p:scale>
        <a:sx n="100" d="100"/>
        <a:sy n="100" d="100"/>
      </p:scale>
      <p:origin x="0" y="0"/>
    </p:cViewPr>
  </p:notesTextViewPr>
  <p:sorterViewPr>
    <p:cViewPr>
      <p:scale>
        <a:sx n="70" d="100"/>
        <a:sy n="70" d="100"/>
      </p:scale>
      <p:origin x="0" y="594"/>
    </p:cViewPr>
  </p:sorterViewPr>
  <p:notesViewPr>
    <p:cSldViewPr snapToGrid="0">
      <p:cViewPr varScale="1">
        <p:scale>
          <a:sx n="64" d="100"/>
          <a:sy n="64" d="100"/>
        </p:scale>
        <p:origin x="-276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spcBef>
                <a:spcPct val="0"/>
              </a:spcBef>
              <a:buFontTx/>
              <a:buNone/>
              <a:defRPr sz="1200">
                <a:latin typeface="Calibri" pitchFamily="34" charset="0"/>
              </a:defRPr>
            </a:lvl1pPr>
          </a:lstStyle>
          <a:p>
            <a:pPr>
              <a:defRPr/>
            </a:pPr>
            <a:fld id="{FF532D3F-DAEF-4F31-819D-78380AA75094}" type="slidenum">
              <a:rPr lang="en-US"/>
              <a:pPr>
                <a:defRPr/>
              </a:pPr>
              <a:t>‹#›</a:t>
            </a:fld>
            <a:endParaRPr lang="en-US"/>
          </a:p>
        </p:txBody>
      </p:sp>
    </p:spTree>
    <p:extLst>
      <p:ext uri="{BB962C8B-B14F-4D97-AF65-F5344CB8AC3E}">
        <p14:creationId xmlns:p14="http://schemas.microsoft.com/office/powerpoint/2010/main" val="2875059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spcBef>
                <a:spcPct val="0"/>
              </a:spcBef>
              <a:buFontTx/>
              <a:buNone/>
              <a:defRPr sz="1200">
                <a:latin typeface="Calibri" pitchFamily="34" charset="0"/>
              </a:defRPr>
            </a:lvl1pPr>
          </a:lstStyle>
          <a:p>
            <a:pPr>
              <a:defRPr/>
            </a:pPr>
            <a:endParaRPr lang="en-US"/>
          </a:p>
        </p:txBody>
      </p:sp>
      <p:sp>
        <p:nvSpPr>
          <p:cNvPr id="5017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spcBef>
                <a:spcPct val="0"/>
              </a:spcBef>
              <a:buFontTx/>
              <a:buNone/>
              <a:defRPr sz="1200">
                <a:latin typeface="Calibri" pitchFamily="34" charset="0"/>
              </a:defRPr>
            </a:lvl1pPr>
          </a:lstStyle>
          <a:p>
            <a:pPr>
              <a:defRPr/>
            </a:pPr>
            <a:fld id="{72CB46E4-2FE4-4396-8465-14431D8C04A0}" type="datetimeFigureOut">
              <a:rPr lang="en-US"/>
              <a:pPr>
                <a:defRPr/>
              </a:pPr>
              <a:t>1/26/2023</a:t>
            </a:fld>
            <a:endParaRPr lang="en-US"/>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spcBef>
                <a:spcPct val="0"/>
              </a:spcBef>
              <a:buFontTx/>
              <a:buNone/>
              <a:defRPr sz="1200">
                <a:latin typeface="Calibri" pitchFamily="34" charset="0"/>
              </a:defRPr>
            </a:lvl1pPr>
          </a:lstStyle>
          <a:p>
            <a:pPr>
              <a:defRPr/>
            </a:pPr>
            <a:endParaRPr lang="en-US"/>
          </a:p>
        </p:txBody>
      </p:sp>
      <p:sp>
        <p:nvSpPr>
          <p:cNvPr id="5018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spcBef>
                <a:spcPct val="0"/>
              </a:spcBef>
              <a:buFontTx/>
              <a:buNone/>
              <a:defRPr sz="1200">
                <a:latin typeface="Calibri" pitchFamily="34" charset="0"/>
              </a:defRPr>
            </a:lvl1pPr>
          </a:lstStyle>
          <a:p>
            <a:pPr>
              <a:defRPr/>
            </a:pPr>
            <a:fld id="{9664476B-9057-4594-AB71-B7FE463C0B73}" type="slidenum">
              <a:rPr lang="en-US"/>
              <a:pPr>
                <a:defRPr/>
              </a:pPr>
              <a:t>‹#›</a:t>
            </a:fld>
            <a:endParaRPr lang="en-US"/>
          </a:p>
        </p:txBody>
      </p:sp>
    </p:spTree>
    <p:extLst>
      <p:ext uri="{BB962C8B-B14F-4D97-AF65-F5344CB8AC3E}">
        <p14:creationId xmlns:p14="http://schemas.microsoft.com/office/powerpoint/2010/main" val="14907090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3" name="Rectangle 12"/>
          <p:cNvSpPr/>
          <p:nvPr userDrawn="1"/>
        </p:nvSpPr>
        <p:spPr>
          <a:xfrm>
            <a:off x="0" y="6324600"/>
            <a:ext cx="9144000" cy="533400"/>
          </a:xfrm>
          <a:prstGeom prst="rect">
            <a:avLst/>
          </a:prstGeom>
          <a:solidFill>
            <a:srgbClr val="F5A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Y:\Han Chuan Client Artwork\ZiaPartners PP Files\ZIA_PP_Top2.jpg"/>
          <p:cNvPicPr>
            <a:picLocks noChangeAspect="1" noChangeArrowheads="1"/>
          </p:cNvPicPr>
          <p:nvPr userDrawn="1"/>
        </p:nvPicPr>
        <p:blipFill>
          <a:blip r:embed="rId2" cstate="print"/>
          <a:srcRect/>
          <a:stretch>
            <a:fillRect/>
          </a:stretch>
        </p:blipFill>
        <p:spPr bwMode="auto">
          <a:xfrm>
            <a:off x="0" y="0"/>
            <a:ext cx="9144000" cy="1844544"/>
          </a:xfrm>
          <a:prstGeom prst="rect">
            <a:avLst/>
          </a:prstGeom>
          <a:noFill/>
        </p:spPr>
      </p:pic>
      <p:sp>
        <p:nvSpPr>
          <p:cNvPr id="2" name="Title 1"/>
          <p:cNvSpPr>
            <a:spLocks noGrp="1"/>
          </p:cNvSpPr>
          <p:nvPr>
            <p:ph type="title" hasCustomPrompt="1"/>
          </p:nvPr>
        </p:nvSpPr>
        <p:spPr>
          <a:xfrm>
            <a:off x="457200" y="260985"/>
            <a:ext cx="8229600" cy="1383030"/>
          </a:xfrm>
        </p:spPr>
        <p:txBody>
          <a:bodyPr/>
          <a:lstStyle>
            <a:lvl1pPr algn="l">
              <a:lnSpc>
                <a:spcPct val="100000"/>
              </a:lnSpc>
              <a:defRPr sz="4400" b="0" cap="none" spc="0">
                <a:solidFill>
                  <a:schemeClr val="bg1"/>
                </a:solidFill>
                <a:latin typeface="Calibri" pitchFamily="34" charset="0"/>
              </a:defRPr>
            </a:lvl1pPr>
          </a:lstStyle>
          <a:p>
            <a:r>
              <a:rPr lang="en-US" dirty="0"/>
              <a:t>Click To Edit Master Title Style Click To Edit Master Title Style</a:t>
            </a:r>
          </a:p>
        </p:txBody>
      </p:sp>
      <p:sp>
        <p:nvSpPr>
          <p:cNvPr id="3" name="Content Placeholder 2"/>
          <p:cNvSpPr>
            <a:spLocks noGrp="1"/>
          </p:cNvSpPr>
          <p:nvPr>
            <p:ph idx="1"/>
          </p:nvPr>
        </p:nvSpPr>
        <p:spPr>
          <a:xfrm>
            <a:off x="457200" y="1828800"/>
            <a:ext cx="8229600" cy="4114801"/>
          </a:xfrm>
        </p:spPr>
        <p:txBody>
          <a:bodyPr/>
          <a:lstStyle>
            <a:lvl1pPr>
              <a:lnSpc>
                <a:spcPct val="100000"/>
              </a:lnSpc>
              <a:spcBef>
                <a:spcPts val="1200"/>
              </a:spcBef>
              <a:defRPr sz="3200">
                <a:solidFill>
                  <a:schemeClr val="tx1">
                    <a:lumMod val="85000"/>
                    <a:lumOff val="15000"/>
                  </a:schemeClr>
                </a:solidFill>
                <a:latin typeface="Calibri" pitchFamily="34" charset="0"/>
              </a:defRPr>
            </a:lvl1pPr>
            <a:lvl2pPr>
              <a:lnSpc>
                <a:spcPct val="100000"/>
              </a:lnSpc>
              <a:defRPr sz="2800">
                <a:solidFill>
                  <a:schemeClr val="tx1">
                    <a:lumMod val="85000"/>
                    <a:lumOff val="15000"/>
                  </a:schemeClr>
                </a:solidFill>
                <a:latin typeface="Calibri" pitchFamily="34" charset="0"/>
              </a:defRPr>
            </a:lvl2pPr>
            <a:lvl3pPr>
              <a:lnSpc>
                <a:spcPct val="100000"/>
              </a:lnSpc>
              <a:defRPr sz="2400">
                <a:solidFill>
                  <a:schemeClr val="tx1">
                    <a:lumMod val="85000"/>
                    <a:lumOff val="15000"/>
                  </a:schemeClr>
                </a:solidFill>
                <a:latin typeface="Calibri" pitchFamily="34" charset="0"/>
              </a:defRPr>
            </a:lvl3pPr>
            <a:lvl4pPr>
              <a:lnSpc>
                <a:spcPct val="100000"/>
              </a:lnSpc>
              <a:defRPr sz="1800">
                <a:solidFill>
                  <a:schemeClr val="tx1">
                    <a:lumMod val="75000"/>
                    <a:lumOff val="25000"/>
                  </a:schemeClr>
                </a:solidFill>
                <a:latin typeface="Calibri" pitchFamily="34" charset="0"/>
              </a:defRPr>
            </a:lvl4pPr>
            <a:lvl5pPr>
              <a:lnSpc>
                <a:spcPct val="100000"/>
              </a:lnSpc>
              <a:defRPr sz="1800">
                <a:solidFill>
                  <a:schemeClr val="tx1">
                    <a:lumMod val="75000"/>
                    <a:lumOff val="25000"/>
                  </a:schemeClr>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0"/>
          </p:nvPr>
        </p:nvSpPr>
        <p:spPr>
          <a:xfrm>
            <a:off x="3124200" y="6416675"/>
            <a:ext cx="2895600" cy="365125"/>
          </a:xfrm>
        </p:spPr>
        <p:txBody>
          <a:bodyPr/>
          <a:lstStyle>
            <a:lvl1pPr>
              <a:defRPr>
                <a:solidFill>
                  <a:schemeClr val="bg1"/>
                </a:solidFill>
              </a:defRPr>
            </a:lvl1pPr>
          </a:lstStyle>
          <a:p>
            <a:pPr>
              <a:defRPr/>
            </a:pPr>
            <a:endParaRPr lang="en-US" dirty="0"/>
          </a:p>
        </p:txBody>
      </p:sp>
      <p:sp>
        <p:nvSpPr>
          <p:cNvPr id="9" name="Slide Number Placeholder 5"/>
          <p:cNvSpPr>
            <a:spLocks noGrp="1"/>
          </p:cNvSpPr>
          <p:nvPr>
            <p:ph type="sldNum" sz="quarter" idx="11"/>
          </p:nvPr>
        </p:nvSpPr>
        <p:spPr>
          <a:xfrm>
            <a:off x="457200" y="6416675"/>
            <a:ext cx="2133600" cy="365125"/>
          </a:xfrm>
        </p:spPr>
        <p:txBody>
          <a:bodyPr/>
          <a:lstStyle>
            <a:lvl1pPr>
              <a:defRPr>
                <a:solidFill>
                  <a:schemeClr val="bg1"/>
                </a:solidFill>
              </a:defRPr>
            </a:lvl1pPr>
          </a:lstStyle>
          <a:p>
            <a:pPr>
              <a:defRPr/>
            </a:pPr>
            <a:fld id="{DF7E1320-B558-4986-9BD9-CCF6818DE4AA}" type="slidenum">
              <a:rPr lang="en-US" smtClean="0"/>
              <a:pPr>
                <a:defRPr/>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0728" y="6364224"/>
            <a:ext cx="826850" cy="457200"/>
          </a:xfrm>
          <a:prstGeom prst="rect">
            <a:avLst/>
          </a:prstGeom>
        </p:spPr>
      </p:pic>
    </p:spTree>
    <p:extLst>
      <p:ext uri="{BB962C8B-B14F-4D97-AF65-F5344CB8AC3E}">
        <p14:creationId xmlns:p14="http://schemas.microsoft.com/office/powerpoint/2010/main" val="299324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2" descr="Y:\Han Chuan Client Artwork\ZiaPartners PP Files\ZIA_PP_BG copy.jpg"/>
          <p:cNvPicPr>
            <a:picLocks noChangeAspect="1" noChangeArrowheads="1"/>
          </p:cNvPicPr>
          <p:nvPr userDrawn="1"/>
        </p:nvPicPr>
        <p:blipFill>
          <a:blip r:embed="rId2" cstate="print"/>
          <a:srcRect l="1639" b="1639"/>
          <a:stretch>
            <a:fillRect/>
          </a:stretch>
        </p:blipFill>
        <p:spPr bwMode="auto">
          <a:xfrm>
            <a:off x="0" y="0"/>
            <a:ext cx="9144000" cy="6858000"/>
          </a:xfrm>
          <a:prstGeom prst="rect">
            <a:avLst/>
          </a:prstGeom>
          <a:noFill/>
        </p:spPr>
      </p:pic>
      <p:sp>
        <p:nvSpPr>
          <p:cNvPr id="14" name="Rectangle 10"/>
          <p:cNvSpPr/>
          <p:nvPr userDrawn="1"/>
        </p:nvSpPr>
        <p:spPr>
          <a:xfrm>
            <a:off x="0" y="2209800"/>
            <a:ext cx="9144000" cy="1524000"/>
          </a:xfrm>
          <a:prstGeom prst="rect">
            <a:avLst/>
          </a:prstGeom>
          <a:solidFill>
            <a:schemeClr val="bg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buFontTx/>
              <a:buNone/>
              <a:defRPr/>
            </a:pPr>
            <a:endParaRPr lang="en-US" sz="1800" dirty="0"/>
          </a:p>
        </p:txBody>
      </p:sp>
      <p:sp>
        <p:nvSpPr>
          <p:cNvPr id="2" name="Title 1"/>
          <p:cNvSpPr>
            <a:spLocks noGrp="1"/>
          </p:cNvSpPr>
          <p:nvPr>
            <p:ph type="ctrTitle" hasCustomPrompt="1"/>
          </p:nvPr>
        </p:nvSpPr>
        <p:spPr>
          <a:xfrm>
            <a:off x="457200" y="2362200"/>
            <a:ext cx="8229600" cy="1143000"/>
          </a:xfrm>
        </p:spPr>
        <p:txBody>
          <a:bodyPr/>
          <a:lstStyle>
            <a:lvl1pPr>
              <a:defRPr sz="4800" cap="none">
                <a:solidFill>
                  <a:srgbClr val="471B53"/>
                </a:solidFill>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457200" y="3810000"/>
            <a:ext cx="8229600" cy="2438400"/>
          </a:xfrm>
        </p:spPr>
        <p:txBody>
          <a:bodyPr/>
          <a:lstStyle>
            <a:lvl1pPr marL="0" indent="0" algn="ctr">
              <a:spcBef>
                <a:spcPts val="0"/>
              </a:spcBef>
              <a:buNone/>
              <a:defRPr sz="320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7B415A6B-1FD2-47F6-9C7C-A1CE82396C0F}" type="slidenum">
              <a:rPr lang="en-US"/>
              <a:pPr>
                <a:defRPr/>
              </a:pPr>
              <a:t>‹#›</a:t>
            </a:fld>
            <a:endParaRPr lang="en-US"/>
          </a:p>
        </p:txBody>
      </p:sp>
      <p:pic>
        <p:nvPicPr>
          <p:cNvPr id="13" name="Picture 12" descr="zialogo-horiz-trans-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304800"/>
            <a:ext cx="2454768"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Y:\Han Chuan Client Artwork\ZiaPartners PP Files\ZIA_PP_BG copy.jpg"/>
          <p:cNvPicPr>
            <a:picLocks noChangeAspect="1" noChangeArrowheads="1"/>
          </p:cNvPicPr>
          <p:nvPr userDrawn="1"/>
        </p:nvPicPr>
        <p:blipFill>
          <a:blip r:embed="rId2" cstate="print"/>
          <a:srcRect l="1639" b="1639"/>
          <a:stretch>
            <a:fillRect/>
          </a:stretch>
        </p:blipFill>
        <p:spPr bwMode="auto">
          <a:xfrm>
            <a:off x="0" y="0"/>
            <a:ext cx="9144000" cy="6858000"/>
          </a:xfrm>
          <a:prstGeom prst="rect">
            <a:avLst/>
          </a:prstGeom>
          <a:noFill/>
        </p:spPr>
      </p:pic>
      <p:sp>
        <p:nvSpPr>
          <p:cNvPr id="2" name="Title 1"/>
          <p:cNvSpPr>
            <a:spLocks noGrp="1"/>
          </p:cNvSpPr>
          <p:nvPr>
            <p:ph type="ctrTitle" hasCustomPrompt="1"/>
          </p:nvPr>
        </p:nvSpPr>
        <p:spPr>
          <a:xfrm>
            <a:off x="457200" y="2590800"/>
            <a:ext cx="8229600" cy="1524000"/>
          </a:xfrm>
        </p:spPr>
        <p:txBody>
          <a:bodyPr/>
          <a:lstStyle>
            <a:lvl1pPr>
              <a:defRPr sz="4800" b="0" i="0" cap="none">
                <a:solidFill>
                  <a:schemeClr val="bg1"/>
                </a:solidFill>
                <a:latin typeface="Calibri" pitchFamily="34" charset="0"/>
                <a:ea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457200" y="4191000"/>
            <a:ext cx="8229600" cy="1905000"/>
          </a:xfrm>
        </p:spPr>
        <p:txBody>
          <a:bodyPr/>
          <a:lstStyle>
            <a:lvl1pPr marL="0" indent="0" algn="ctr">
              <a:spcBef>
                <a:spcPts val="0"/>
              </a:spcBef>
              <a:buNone/>
              <a:defRPr sz="2800" b="0" i="1">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a:xfrm>
            <a:off x="457200" y="6416675"/>
            <a:ext cx="2133600" cy="365125"/>
          </a:xfrm>
        </p:spPr>
        <p:txBody>
          <a:bodyPr/>
          <a:lstStyle>
            <a:lvl1pPr>
              <a:defRPr>
                <a:solidFill>
                  <a:srgbClr val="FFFFFF"/>
                </a:solidFill>
              </a:defRPr>
            </a:lvl1pPr>
          </a:lstStyle>
          <a:p>
            <a:pPr>
              <a:defRPr/>
            </a:pPr>
            <a:endParaRPr lang="en-US" dirty="0"/>
          </a:p>
        </p:txBody>
      </p:sp>
      <p:sp>
        <p:nvSpPr>
          <p:cNvPr id="7" name="Footer Placeholder 4"/>
          <p:cNvSpPr>
            <a:spLocks noGrp="1"/>
          </p:cNvSpPr>
          <p:nvPr>
            <p:ph type="ftr" sz="quarter" idx="11"/>
          </p:nvPr>
        </p:nvSpPr>
        <p:spPr>
          <a:xfrm>
            <a:off x="3124200" y="6416675"/>
            <a:ext cx="2895600" cy="365125"/>
          </a:xfrm>
        </p:spPr>
        <p:txBody>
          <a:bodyPr/>
          <a:lstStyle>
            <a:lvl1pPr>
              <a:defRPr>
                <a:solidFill>
                  <a:srgbClr val="FFFFFF"/>
                </a:solidFill>
              </a:defRPr>
            </a:lvl1pPr>
          </a:lstStyle>
          <a:p>
            <a:pPr>
              <a:defRPr/>
            </a:pPr>
            <a:endParaRPr lang="en-US" dirty="0"/>
          </a:p>
        </p:txBody>
      </p:sp>
      <p:sp>
        <p:nvSpPr>
          <p:cNvPr id="8" name="Slide Number Placeholder 5"/>
          <p:cNvSpPr>
            <a:spLocks noGrp="1"/>
          </p:cNvSpPr>
          <p:nvPr>
            <p:ph type="sldNum" sz="quarter" idx="12"/>
          </p:nvPr>
        </p:nvSpPr>
        <p:spPr>
          <a:xfrm>
            <a:off x="6553200" y="6416675"/>
            <a:ext cx="2133600" cy="365125"/>
          </a:xfrm>
        </p:spPr>
        <p:txBody>
          <a:bodyPr/>
          <a:lstStyle>
            <a:lvl1pPr>
              <a:defRPr>
                <a:solidFill>
                  <a:srgbClr val="FFFFFF"/>
                </a:solidFill>
              </a:defRPr>
            </a:lvl1pPr>
          </a:lstStyle>
          <a:p>
            <a:pPr>
              <a:defRPr/>
            </a:pPr>
            <a:fld id="{DCABE072-D8D3-4274-AEBD-327A02E663F3}"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buFontTx/>
              <a:buNone/>
              <a:defRPr sz="1200">
                <a:solidFill>
                  <a:schemeClr val="tx1">
                    <a:tint val="75000"/>
                  </a:schemeClr>
                </a:solidFill>
                <a:latin typeface="+mn-lt"/>
              </a:defRPr>
            </a:lvl1pPr>
          </a:lstStyle>
          <a:p>
            <a:pPr>
              <a:defRPr/>
            </a:pPr>
            <a:fld id="{A1DFB227-489A-4877-8A2D-FBB8323D16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63" r:id="rId2"/>
    <p:sldLayoutId id="2147483662" r:id="rId3"/>
  </p:sldLayoutIdLst>
  <p:hf hdr="0" ftr="0" dt="0"/>
  <p:txStyles>
    <p:titleStyle>
      <a:lvl1pPr algn="ctr" rtl="0" eaLnBrk="0" fontAlgn="base" hangingPunct="0">
        <a:spcBef>
          <a:spcPct val="0"/>
        </a:spcBef>
        <a:spcAft>
          <a:spcPct val="0"/>
        </a:spcAft>
        <a:defRPr sz="3400"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2400"/>
        </a:spcBef>
        <a:spcAft>
          <a:spcPct val="0"/>
        </a:spcAft>
        <a:buSzPct val="90000"/>
        <a:buFont typeface="Arial" charset="0"/>
        <a:buChar char="•"/>
        <a:defRPr sz="2000" kern="1200">
          <a:solidFill>
            <a:schemeClr val="tx1">
              <a:lumMod val="65000"/>
              <a:lumOff val="35000"/>
            </a:schemeClr>
          </a:solidFill>
          <a:latin typeface="+mn-lt"/>
          <a:ea typeface="+mn-ea"/>
          <a:cs typeface="+mn-cs"/>
        </a:defRPr>
      </a:lvl1pPr>
      <a:lvl2pPr marL="742950" indent="-28575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2pPr>
      <a:lvl3pPr marL="1143000" indent="-22860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3pPr>
      <a:lvl4pPr marL="1600200" indent="-22860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4pPr>
      <a:lvl5pPr marL="2057400" indent="-228600" algn="l" rtl="0" eaLnBrk="0" fontAlgn="base" hangingPunct="0">
        <a:lnSpc>
          <a:spcPts val="2000"/>
        </a:lnSpc>
        <a:spcBef>
          <a:spcPts val="1128"/>
        </a:spcBef>
        <a:spcAft>
          <a:spcPct val="0"/>
        </a:spcAft>
        <a:buSzPct val="90000"/>
        <a:buFont typeface="Arial"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71475" y="2362200"/>
            <a:ext cx="8315325" cy="1874629"/>
          </a:xfrm>
        </p:spPr>
        <p:txBody>
          <a:bodyPr/>
          <a:lstStyle/>
          <a:p>
            <a:r>
              <a:rPr lang="en-US" sz="4400" dirty="0"/>
              <a:t>Changing the World in Monterey:</a:t>
            </a:r>
            <a:br>
              <a:rPr lang="en-US" sz="4400" dirty="0"/>
            </a:br>
            <a:r>
              <a:rPr lang="en-US" sz="4400" dirty="0"/>
              <a:t>Inspiring Hope, Health &amp; Recovery</a:t>
            </a:r>
            <a:br>
              <a:rPr lang="en-US" sz="4400" dirty="0"/>
            </a:br>
            <a:endParaRPr lang="en-US" sz="4400" dirty="0"/>
          </a:p>
        </p:txBody>
      </p:sp>
      <p:sp>
        <p:nvSpPr>
          <p:cNvPr id="11" name="Subtitle 10"/>
          <p:cNvSpPr>
            <a:spLocks noGrp="1"/>
          </p:cNvSpPr>
          <p:nvPr>
            <p:ph type="subTitle" idx="1"/>
          </p:nvPr>
        </p:nvSpPr>
        <p:spPr>
          <a:xfrm>
            <a:off x="457200" y="4172540"/>
            <a:ext cx="8229600" cy="1422389"/>
          </a:xfrm>
        </p:spPr>
        <p:txBody>
          <a:bodyPr/>
          <a:lstStyle/>
          <a:p>
            <a:r>
              <a:rPr lang="en-US" sz="2400" b="1" dirty="0">
                <a:solidFill>
                  <a:schemeClr val="tx1">
                    <a:lumMod val="85000"/>
                    <a:lumOff val="15000"/>
                  </a:schemeClr>
                </a:solidFill>
              </a:rPr>
              <a:t>Transforming systems at every level</a:t>
            </a:r>
          </a:p>
          <a:p>
            <a:r>
              <a:rPr lang="en-US" sz="2400" b="1" dirty="0">
                <a:solidFill>
                  <a:schemeClr val="tx1">
                    <a:lumMod val="85000"/>
                    <a:lumOff val="15000"/>
                  </a:schemeClr>
                </a:solidFill>
              </a:rPr>
              <a:t>to be about the needs, hopes and dreams</a:t>
            </a:r>
          </a:p>
          <a:p>
            <a:r>
              <a:rPr lang="en-US" sz="2400" b="1" dirty="0">
                <a:solidFill>
                  <a:schemeClr val="tx1">
                    <a:lumMod val="85000"/>
                    <a:lumOff val="15000"/>
                  </a:schemeClr>
                </a:solidFill>
              </a:rPr>
              <a:t>of the people and families </a:t>
            </a:r>
          </a:p>
          <a:p>
            <a:r>
              <a:rPr lang="en-US" sz="2400" b="1" dirty="0">
                <a:solidFill>
                  <a:schemeClr val="tx1">
                    <a:lumMod val="85000"/>
                    <a:lumOff val="15000"/>
                  </a:schemeClr>
                </a:solidFill>
              </a:rPr>
              <a:t>with co-occurring MH/SUD conditions and complex needs</a:t>
            </a:r>
          </a:p>
          <a:p>
            <a:endParaRPr lang="en-US" sz="1600" i="0" dirty="0">
              <a:solidFill>
                <a:schemeClr val="bg1"/>
              </a:solidFill>
            </a:endParaRPr>
          </a:p>
          <a:p>
            <a:r>
              <a:rPr lang="en-US" sz="1600" i="0" dirty="0">
                <a:solidFill>
                  <a:srgbClr val="471B53"/>
                </a:solidFill>
              </a:rPr>
              <a:t>Christie Cline, MD, MBA - ccline@ziapartners.com, www.ziapartners.com </a:t>
            </a:r>
          </a:p>
          <a:p>
            <a:r>
              <a:rPr lang="en-US" sz="1600" i="0" dirty="0">
                <a:solidFill>
                  <a:srgbClr val="471B53"/>
                </a:solidFill>
              </a:rPr>
              <a:t>Kenneth Minkoff, MD - kminkov@aol.com </a:t>
            </a:r>
          </a:p>
          <a:p>
            <a:endParaRPr lang="en-US" sz="2400" b="1" dirty="0">
              <a:solidFill>
                <a:schemeClr val="tx1">
                  <a:lumMod val="85000"/>
                  <a:lumOff val="15000"/>
                </a:schemeClr>
              </a:solidFill>
            </a:endParaRPr>
          </a:p>
          <a:p>
            <a:endParaRPr lang="en-US" sz="2400" b="1" dirty="0">
              <a:solidFill>
                <a:schemeClr val="tx1">
                  <a:lumMod val="85000"/>
                  <a:lumOff val="15000"/>
                </a:schemeClr>
              </a:solidFill>
            </a:endParaRPr>
          </a:p>
          <a:p>
            <a:endParaRPr lang="en-US" sz="2400" b="1" dirty="0">
              <a:solidFill>
                <a:schemeClr val="tx1">
                  <a:lumMod val="85000"/>
                  <a:lumOff val="15000"/>
                </a:schemeClr>
              </a:solidFill>
            </a:endParaRPr>
          </a:p>
        </p:txBody>
      </p:sp>
      <p:pic>
        <p:nvPicPr>
          <p:cNvPr id="6" name="Picture 5" descr="zialogo-horiz-trans-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649" y="990600"/>
            <a:ext cx="3682151" cy="1371600"/>
          </a:xfrm>
          <a:prstGeom prst="rect">
            <a:avLst/>
          </a:prstGeom>
        </p:spPr>
      </p:pic>
      <p:sp>
        <p:nvSpPr>
          <p:cNvPr id="2" name="Slide Number Placeholder 1"/>
          <p:cNvSpPr>
            <a:spLocks noGrp="1"/>
          </p:cNvSpPr>
          <p:nvPr>
            <p:ph type="sldNum" sz="quarter" idx="12"/>
          </p:nvPr>
        </p:nvSpPr>
        <p:spPr/>
        <p:txBody>
          <a:bodyPr/>
          <a:lstStyle/>
          <a:p>
            <a:pPr>
              <a:defRPr/>
            </a:pPr>
            <a:fld id="{DCABE072-D8D3-4274-AEBD-327A02E663F3}" type="slidenum">
              <a:rPr lang="en-US" smtClean="0"/>
              <a:pPr>
                <a:defRPr/>
              </a:pPr>
              <a:t>1</a:t>
            </a:fld>
            <a:endParaRPr lang="en-US" dirty="0"/>
          </a:p>
        </p:txBody>
      </p:sp>
    </p:spTree>
    <p:extLst>
      <p:ext uri="{BB962C8B-B14F-4D97-AF65-F5344CB8AC3E}">
        <p14:creationId xmlns:p14="http://schemas.microsoft.com/office/powerpoint/2010/main" val="324551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552061"/>
                </a:solidFill>
              </a:rPr>
              <a:t>Principles Made Simple</a:t>
            </a:r>
          </a:p>
        </p:txBody>
      </p:sp>
      <p:sp>
        <p:nvSpPr>
          <p:cNvPr id="3" name="Slide Number Placeholder 2"/>
          <p:cNvSpPr>
            <a:spLocks noGrp="1"/>
          </p:cNvSpPr>
          <p:nvPr>
            <p:ph type="sldNum" sz="quarter" idx="12"/>
          </p:nvPr>
        </p:nvSpPr>
        <p:spPr/>
        <p:txBody>
          <a:bodyPr/>
          <a:lstStyle/>
          <a:p>
            <a:pPr>
              <a:defRPr/>
            </a:pPr>
            <a:fld id="{7B415A6B-1FD2-47F6-9C7C-A1CE82396C0F}" type="slidenum">
              <a:rPr lang="en-US" smtClean="0"/>
              <a:pPr>
                <a:defRPr/>
              </a:pPr>
              <a:t>10</a:t>
            </a:fld>
            <a:endParaRPr lang="en-US" dirty="0"/>
          </a:p>
        </p:txBody>
      </p:sp>
    </p:spTree>
    <p:extLst>
      <p:ext uri="{BB962C8B-B14F-4D97-AF65-F5344CB8AC3E}">
        <p14:creationId xmlns:p14="http://schemas.microsoft.com/office/powerpoint/2010/main" val="222837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rgbClr val="552061"/>
                </a:solidFill>
              </a:rPr>
              <a:t>Principle #1</a:t>
            </a:r>
            <a:br>
              <a:rPr lang="en-US" dirty="0"/>
            </a:br>
            <a:r>
              <a:rPr lang="en-US" dirty="0"/>
              <a:t>Complexity is an expectation.</a:t>
            </a:r>
          </a:p>
        </p:txBody>
      </p:sp>
      <p:sp>
        <p:nvSpPr>
          <p:cNvPr id="5" name="Content Placeholder 4"/>
          <p:cNvSpPr>
            <a:spLocks noGrp="1"/>
          </p:cNvSpPr>
          <p:nvPr>
            <p:ph idx="1"/>
          </p:nvPr>
        </p:nvSpPr>
        <p:spPr>
          <a:xfrm>
            <a:off x="457200" y="2151304"/>
            <a:ext cx="8229600" cy="3740728"/>
          </a:xfrm>
        </p:spPr>
        <p:txBody>
          <a:bodyPr/>
          <a:lstStyle/>
          <a:p>
            <a:pPr>
              <a:spcBef>
                <a:spcPts val="1560"/>
              </a:spcBef>
            </a:pPr>
            <a:r>
              <a:rPr lang="en-US" sz="3600" dirty="0"/>
              <a:t>Welcome people with complexity as priority customers.</a:t>
            </a:r>
          </a:p>
          <a:p>
            <a:pPr>
              <a:spcBef>
                <a:spcPts val="1560"/>
              </a:spcBef>
            </a:pPr>
            <a:r>
              <a:rPr lang="en-US" sz="3600" dirty="0"/>
              <a:t>Remove access barriers that make it hard to be welcomed.</a:t>
            </a:r>
          </a:p>
          <a:p>
            <a:pPr>
              <a:spcBef>
                <a:spcPts val="1560"/>
              </a:spcBef>
            </a:pPr>
            <a:r>
              <a:rPr lang="en-US" sz="3600" dirty="0"/>
              <a:t>See all the complex issues: integrated screening and documentation.</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11</a:t>
            </a:fld>
            <a:endParaRPr lang="en-US" dirty="0"/>
          </a:p>
        </p:txBody>
      </p:sp>
    </p:spTree>
    <p:extLst>
      <p:ext uri="{BB962C8B-B14F-4D97-AF65-F5344CB8AC3E}">
        <p14:creationId xmlns:p14="http://schemas.microsoft.com/office/powerpoint/2010/main" val="35531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800" b="1" dirty="0">
                <a:solidFill>
                  <a:srgbClr val="552061"/>
                </a:solidFill>
              </a:rPr>
              <a:t>Principle #2</a:t>
            </a:r>
            <a:br>
              <a:rPr lang="en-US" sz="2800" dirty="0"/>
            </a:br>
            <a:r>
              <a:rPr lang="en-US" sz="3800" dirty="0"/>
              <a:t>Service partnerships are empathic,  hopeful, integrated, and strength-based.</a:t>
            </a:r>
          </a:p>
        </p:txBody>
      </p:sp>
      <p:sp>
        <p:nvSpPr>
          <p:cNvPr id="44035" name="Rectangle 3"/>
          <p:cNvSpPr>
            <a:spLocks noGrp="1" noChangeArrowheads="1"/>
          </p:cNvSpPr>
          <p:nvPr>
            <p:ph idx="1"/>
          </p:nvPr>
        </p:nvSpPr>
        <p:spPr>
          <a:xfrm>
            <a:off x="457200" y="2287470"/>
            <a:ext cx="8229600" cy="3400662"/>
          </a:xfrm>
        </p:spPr>
        <p:txBody>
          <a:bodyPr/>
          <a:lstStyle/>
          <a:p>
            <a:pPr>
              <a:spcBef>
                <a:spcPct val="40000"/>
              </a:spcBef>
            </a:pPr>
            <a:r>
              <a:rPr lang="en-US" sz="3600" dirty="0"/>
              <a:t>Integrated teamwork with shared values</a:t>
            </a:r>
          </a:p>
          <a:p>
            <a:pPr>
              <a:spcBef>
                <a:spcPct val="40000"/>
              </a:spcBef>
            </a:pPr>
            <a:r>
              <a:rPr lang="en-US" sz="3600" dirty="0"/>
              <a:t>Hopeful vision for a happy life.</a:t>
            </a:r>
          </a:p>
          <a:p>
            <a:pPr>
              <a:spcBef>
                <a:spcPct val="40000"/>
              </a:spcBef>
            </a:pPr>
            <a:r>
              <a:rPr lang="en-US" sz="3600" dirty="0"/>
              <a:t>Work with all the issues step by step over time to achieve success.</a:t>
            </a:r>
          </a:p>
          <a:p>
            <a:pPr>
              <a:spcBef>
                <a:spcPct val="40000"/>
              </a:spcBef>
            </a:pPr>
            <a:r>
              <a:rPr lang="en-US" sz="3600" dirty="0"/>
              <a:t>Build on strengths used during periods of success.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12</a:t>
            </a:fld>
            <a:endParaRPr lang="en-US" dirty="0"/>
          </a:p>
        </p:txBody>
      </p:sp>
    </p:spTree>
    <p:extLst>
      <p:ext uri="{BB962C8B-B14F-4D97-AF65-F5344CB8AC3E}">
        <p14:creationId xmlns:p14="http://schemas.microsoft.com/office/powerpoint/2010/main" val="284925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800" b="1" dirty="0">
                <a:solidFill>
                  <a:srgbClr val="552061"/>
                </a:solidFill>
              </a:rPr>
              <a:t>Principle #3</a:t>
            </a:r>
            <a:br>
              <a:rPr lang="en-US" sz="2800" dirty="0"/>
            </a:br>
            <a:r>
              <a:rPr lang="en-US" sz="3800" dirty="0"/>
              <a:t>All people with complex issues </a:t>
            </a:r>
            <a:br>
              <a:rPr lang="en-US" sz="3800" dirty="0"/>
            </a:br>
            <a:r>
              <a:rPr lang="en-US" sz="3800" dirty="0"/>
              <a:t>are not the same.</a:t>
            </a:r>
          </a:p>
        </p:txBody>
      </p:sp>
      <p:sp>
        <p:nvSpPr>
          <p:cNvPr id="46083" name="Rectangle 3"/>
          <p:cNvSpPr>
            <a:spLocks noGrp="1" noChangeArrowheads="1"/>
          </p:cNvSpPr>
          <p:nvPr>
            <p:ph idx="1"/>
          </p:nvPr>
        </p:nvSpPr>
        <p:spPr>
          <a:xfrm>
            <a:off x="412045" y="2141805"/>
            <a:ext cx="8229600" cy="2111544"/>
          </a:xfrm>
        </p:spPr>
        <p:txBody>
          <a:bodyPr/>
          <a:lstStyle/>
          <a:p>
            <a:pPr>
              <a:spcBef>
                <a:spcPct val="40000"/>
              </a:spcBef>
            </a:pPr>
            <a:r>
              <a:rPr lang="en-US" sz="3600" dirty="0"/>
              <a:t>Different programs have different jobs.</a:t>
            </a:r>
          </a:p>
          <a:p>
            <a:pPr>
              <a:spcBef>
                <a:spcPct val="40000"/>
              </a:spcBef>
            </a:pPr>
            <a:r>
              <a:rPr lang="en-US" sz="3600" dirty="0"/>
              <a:t>All programs partner to help each other with their jobs, and their populations.</a:t>
            </a:r>
          </a:p>
          <a:p>
            <a:pPr>
              <a:spcBef>
                <a:spcPct val="40000"/>
              </a:spcBef>
            </a:pPr>
            <a:r>
              <a:rPr lang="en-US" sz="3600" dirty="0"/>
              <a:t>4-Quadrant model (</a:t>
            </a:r>
            <a:r>
              <a:rPr lang="en-US" sz="2800" dirty="0"/>
              <a:t>HI/HI, HI/LO, LO/HI, LO/LO</a:t>
            </a:r>
            <a:r>
              <a:rPr lang="en-US" sz="3600" dirty="0"/>
              <a:t>) for MH/SA, MH-SA/PH or MH-SA/DD may help with service mapping and matching.</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13</a:t>
            </a:fld>
            <a:endParaRPr lang="en-US" dirty="0"/>
          </a:p>
        </p:txBody>
      </p:sp>
    </p:spTree>
    <p:extLst>
      <p:ext uri="{BB962C8B-B14F-4D97-AF65-F5344CB8AC3E}">
        <p14:creationId xmlns:p14="http://schemas.microsoft.com/office/powerpoint/2010/main" val="422803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260985"/>
            <a:ext cx="8805333" cy="1383030"/>
          </a:xfrm>
        </p:spPr>
        <p:txBody>
          <a:bodyPr/>
          <a:lstStyle/>
          <a:p>
            <a:r>
              <a:rPr lang="en-US" sz="2800" b="1" dirty="0">
                <a:solidFill>
                  <a:srgbClr val="552061"/>
                </a:solidFill>
              </a:rPr>
              <a:t>Principle #4</a:t>
            </a:r>
            <a:br>
              <a:rPr lang="en-US" sz="1800" dirty="0"/>
            </a:br>
            <a:r>
              <a:rPr lang="en-US" sz="3800" dirty="0"/>
              <a:t>For people with complexity, all the </a:t>
            </a:r>
            <a:br>
              <a:rPr lang="en-US" sz="3800" dirty="0"/>
            </a:br>
            <a:r>
              <a:rPr lang="en-US" sz="3800" dirty="0"/>
              <a:t>co-occurring conditions are primary.</a:t>
            </a:r>
          </a:p>
        </p:txBody>
      </p:sp>
      <p:sp>
        <p:nvSpPr>
          <p:cNvPr id="50179" name="Rectangle 3"/>
          <p:cNvSpPr>
            <a:spLocks noGrp="1" noChangeArrowheads="1"/>
          </p:cNvSpPr>
          <p:nvPr>
            <p:ph idx="1"/>
          </p:nvPr>
        </p:nvSpPr>
        <p:spPr>
          <a:xfrm>
            <a:off x="304800" y="2205318"/>
            <a:ext cx="8382000" cy="2395376"/>
          </a:xfrm>
        </p:spPr>
        <p:txBody>
          <a:bodyPr/>
          <a:lstStyle/>
          <a:p>
            <a:pPr marL="0" indent="0">
              <a:spcBef>
                <a:spcPts val="1656"/>
              </a:spcBef>
              <a:buNone/>
            </a:pPr>
            <a:r>
              <a:rPr lang="en-US" dirty="0"/>
              <a:t>Integrated multiple primary condition-specific best practice interventions are needed, including - for illnesses - both medication (MAT) and psychosocial interventions.</a:t>
            </a:r>
          </a:p>
          <a:p>
            <a:pPr marL="0" indent="0">
              <a:spcBef>
                <a:spcPts val="1656"/>
              </a:spcBef>
              <a:buNone/>
            </a:pPr>
            <a:r>
              <a:rPr lang="en-US" sz="2000" i="1" dirty="0"/>
              <a:t>NB: Conditions may include not only illnesses but psychosocial issues such as cultural/linguistic/immigration barriers, homelessness/housing, disability, justice involvement, educational needs, domestic violence, parenting challenges, cognitive/learning challenges, relationship issues, and so on.</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14</a:t>
            </a:fld>
            <a:endParaRPr lang="en-US" dirty="0"/>
          </a:p>
        </p:txBody>
      </p:sp>
    </p:spTree>
    <p:extLst>
      <p:ext uri="{BB962C8B-B14F-4D97-AF65-F5344CB8AC3E}">
        <p14:creationId xmlns:p14="http://schemas.microsoft.com/office/powerpoint/2010/main" val="333196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6141"/>
            <a:ext cx="8229600" cy="1383030"/>
          </a:xfrm>
        </p:spPr>
        <p:txBody>
          <a:bodyPr/>
          <a:lstStyle/>
          <a:p>
            <a:r>
              <a:rPr lang="en-US" sz="2800" b="1" dirty="0">
                <a:solidFill>
                  <a:srgbClr val="552061"/>
                </a:solidFill>
              </a:rPr>
              <a:t>Principle #5</a:t>
            </a:r>
            <a:br>
              <a:rPr lang="en-US" sz="2800" dirty="0"/>
            </a:br>
            <a:r>
              <a:rPr lang="en-US" sz="3800" dirty="0"/>
              <a:t>Parallel process of hopeful progress </a:t>
            </a:r>
            <a:br>
              <a:rPr lang="en-US" sz="3800" dirty="0"/>
            </a:br>
            <a:r>
              <a:rPr lang="en-US" sz="3800" dirty="0"/>
              <a:t>for multiple conditions</a:t>
            </a:r>
          </a:p>
        </p:txBody>
      </p:sp>
      <p:sp>
        <p:nvSpPr>
          <p:cNvPr id="52227" name="Rectangle 3"/>
          <p:cNvSpPr>
            <a:spLocks noGrp="1" noChangeArrowheads="1"/>
          </p:cNvSpPr>
          <p:nvPr>
            <p:ph idx="1"/>
          </p:nvPr>
        </p:nvSpPr>
        <p:spPr>
          <a:xfrm>
            <a:off x="457200" y="1887194"/>
            <a:ext cx="8229600" cy="4526281"/>
          </a:xfrm>
        </p:spPr>
        <p:txBody>
          <a:bodyPr/>
          <a:lstStyle/>
          <a:p>
            <a:r>
              <a:rPr lang="en-US" dirty="0"/>
              <a:t>Recovery/resiliency/self-determination of the </a:t>
            </a:r>
            <a:r>
              <a:rPr lang="en-US" i="1" dirty="0"/>
              <a:t>person</a:t>
            </a:r>
            <a:r>
              <a:rPr lang="en-US" dirty="0"/>
              <a:t> with one or more conditions.</a:t>
            </a:r>
          </a:p>
          <a:p>
            <a:r>
              <a:rPr lang="en-US" dirty="0"/>
              <a:t>Progress involves:</a:t>
            </a:r>
          </a:p>
          <a:p>
            <a:pPr lvl="1">
              <a:spcBef>
                <a:spcPts val="600"/>
              </a:spcBef>
            </a:pPr>
            <a:r>
              <a:rPr lang="en-US" dirty="0">
                <a:solidFill>
                  <a:schemeClr val="tx1">
                    <a:lumMod val="75000"/>
                    <a:lumOff val="25000"/>
                  </a:schemeClr>
                </a:solidFill>
              </a:rPr>
              <a:t>Addressing each condition over time.</a:t>
            </a:r>
          </a:p>
          <a:p>
            <a:pPr lvl="1">
              <a:spcBef>
                <a:spcPts val="600"/>
              </a:spcBef>
            </a:pPr>
            <a:r>
              <a:rPr lang="en-US" dirty="0">
                <a:solidFill>
                  <a:schemeClr val="tx1">
                    <a:lumMod val="75000"/>
                    <a:lumOff val="25000"/>
                  </a:schemeClr>
                </a:solidFill>
              </a:rPr>
              <a:t>Moving through stages of change for </a:t>
            </a:r>
            <a:r>
              <a:rPr lang="en-US" i="1" dirty="0">
                <a:solidFill>
                  <a:schemeClr val="tx1">
                    <a:lumMod val="75000"/>
                    <a:lumOff val="25000"/>
                  </a:schemeClr>
                </a:solidFill>
              </a:rPr>
              <a:t>each</a:t>
            </a:r>
            <a:r>
              <a:rPr lang="en-US" dirty="0">
                <a:solidFill>
                  <a:schemeClr val="tx1">
                    <a:lumMod val="75000"/>
                    <a:lumOff val="25000"/>
                  </a:schemeClr>
                </a:solidFill>
              </a:rPr>
              <a:t> condition.</a:t>
            </a:r>
          </a:p>
          <a:p>
            <a:r>
              <a:rPr lang="en-US" dirty="0"/>
              <a:t>Integrated services involve stage-matched interventions for </a:t>
            </a:r>
            <a:r>
              <a:rPr lang="en-US" i="1" dirty="0"/>
              <a:t>each</a:t>
            </a:r>
            <a:r>
              <a:rPr lang="en-US" dirty="0"/>
              <a:t> condition.</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15</a:t>
            </a:fld>
            <a:endParaRPr lang="en-US" dirty="0"/>
          </a:p>
        </p:txBody>
      </p:sp>
    </p:spTree>
    <p:extLst>
      <p:ext uri="{BB962C8B-B14F-4D97-AF65-F5344CB8AC3E}">
        <p14:creationId xmlns:p14="http://schemas.microsoft.com/office/powerpoint/2010/main" val="163551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ED95-A12D-42E6-AAF9-F3FE4AE05B0F}"/>
              </a:ext>
            </a:extLst>
          </p:cNvPr>
          <p:cNvSpPr>
            <a:spLocks noGrp="1"/>
          </p:cNvSpPr>
          <p:nvPr>
            <p:ph type="title"/>
          </p:nvPr>
        </p:nvSpPr>
        <p:spPr/>
        <p:txBody>
          <a:bodyPr/>
          <a:lstStyle/>
          <a:p>
            <a:r>
              <a:rPr lang="en-US" sz="2800" b="1" dirty="0">
                <a:solidFill>
                  <a:srgbClr val="552061"/>
                </a:solidFill>
              </a:rPr>
              <a:t>Principle #5 </a:t>
            </a:r>
            <a:br>
              <a:rPr lang="en-US" sz="1600" b="1" dirty="0">
                <a:solidFill>
                  <a:srgbClr val="552061"/>
                </a:solidFill>
              </a:rPr>
            </a:br>
            <a:r>
              <a:rPr lang="en-US" dirty="0"/>
              <a:t>Six Stages of Change</a:t>
            </a:r>
          </a:p>
        </p:txBody>
      </p:sp>
      <p:sp>
        <p:nvSpPr>
          <p:cNvPr id="3" name="Content Placeholder 2">
            <a:extLst>
              <a:ext uri="{FF2B5EF4-FFF2-40B4-BE49-F238E27FC236}">
                <a16:creationId xmlns:a16="http://schemas.microsoft.com/office/drawing/2014/main" id="{D8F899BF-AD1D-464F-AC1A-CC61E21E1F06}"/>
              </a:ext>
            </a:extLst>
          </p:cNvPr>
          <p:cNvSpPr>
            <a:spLocks noGrp="1"/>
          </p:cNvSpPr>
          <p:nvPr>
            <p:ph idx="1"/>
          </p:nvPr>
        </p:nvSpPr>
        <p:spPr/>
        <p:txBody>
          <a:bodyPr/>
          <a:lstStyle/>
          <a:p>
            <a:pPr marL="0" indent="0">
              <a:buNone/>
            </a:pPr>
            <a:r>
              <a:rPr lang="en-US" dirty="0"/>
              <a:t>Issue specific, NOT person specific</a:t>
            </a:r>
          </a:p>
          <a:p>
            <a:r>
              <a:rPr lang="en-US" b="1" dirty="0"/>
              <a:t>Precontemplation</a:t>
            </a:r>
          </a:p>
          <a:p>
            <a:r>
              <a:rPr lang="en-US" b="1" dirty="0"/>
              <a:t>Contemplation</a:t>
            </a:r>
          </a:p>
          <a:p>
            <a:r>
              <a:rPr lang="en-US" b="1" dirty="0"/>
              <a:t>Preparation</a:t>
            </a:r>
          </a:p>
          <a:p>
            <a:r>
              <a:rPr lang="en-US" b="1" dirty="0"/>
              <a:t>Early Action</a:t>
            </a:r>
          </a:p>
          <a:p>
            <a:r>
              <a:rPr lang="en-US" b="1" dirty="0"/>
              <a:t>Late Action</a:t>
            </a:r>
          </a:p>
          <a:p>
            <a:r>
              <a:rPr lang="en-US" b="1" dirty="0"/>
              <a:t>Maintenance</a:t>
            </a:r>
          </a:p>
        </p:txBody>
      </p:sp>
      <p:sp>
        <p:nvSpPr>
          <p:cNvPr id="4" name="Slide Number Placeholder 3"/>
          <p:cNvSpPr>
            <a:spLocks noGrp="1"/>
          </p:cNvSpPr>
          <p:nvPr>
            <p:ph type="sldNum" sz="quarter" idx="11"/>
          </p:nvPr>
        </p:nvSpPr>
        <p:spPr/>
        <p:txBody>
          <a:bodyPr/>
          <a:lstStyle/>
          <a:p>
            <a:pPr>
              <a:defRPr/>
            </a:pPr>
            <a:fld id="{DF7E1320-B558-4986-9BD9-CCF6818DE4AA}" type="slidenum">
              <a:rPr lang="en-US" smtClean="0"/>
              <a:pPr>
                <a:defRPr/>
              </a:pPr>
              <a:t>16</a:t>
            </a:fld>
            <a:endParaRPr lang="en-US" dirty="0"/>
          </a:p>
        </p:txBody>
      </p:sp>
    </p:spTree>
    <p:extLst>
      <p:ext uri="{BB962C8B-B14F-4D97-AF65-F5344CB8AC3E}">
        <p14:creationId xmlns:p14="http://schemas.microsoft.com/office/powerpoint/2010/main" val="275088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800" b="1" dirty="0">
                <a:solidFill>
                  <a:srgbClr val="552061"/>
                </a:solidFill>
              </a:rPr>
              <a:t>Principle #5 </a:t>
            </a:r>
            <a:r>
              <a:rPr lang="en-US" sz="2000" dirty="0">
                <a:solidFill>
                  <a:srgbClr val="552061"/>
                </a:solidFill>
              </a:rPr>
              <a:t>(continued)</a:t>
            </a:r>
            <a:br>
              <a:rPr lang="en-US" sz="3600" dirty="0"/>
            </a:br>
            <a:r>
              <a:rPr lang="en-US" dirty="0"/>
              <a:t>Stages of Change</a:t>
            </a:r>
          </a:p>
        </p:txBody>
      </p:sp>
      <p:sp>
        <p:nvSpPr>
          <p:cNvPr id="5" name="Content Placeholder 4"/>
          <p:cNvSpPr>
            <a:spLocks noGrp="1"/>
          </p:cNvSpPr>
          <p:nvPr>
            <p:ph idx="1"/>
          </p:nvPr>
        </p:nvSpPr>
        <p:spPr>
          <a:xfrm>
            <a:off x="457200" y="2128726"/>
            <a:ext cx="8229600" cy="3740728"/>
          </a:xfrm>
        </p:spPr>
        <p:txBody>
          <a:bodyPr/>
          <a:lstStyle/>
          <a:p>
            <a:pPr marL="0" indent="0">
              <a:buNone/>
            </a:pPr>
            <a:r>
              <a:rPr lang="en-US" b="1" dirty="0"/>
              <a:t>Issue-specific, not person-specific:</a:t>
            </a:r>
          </a:p>
          <a:p>
            <a:r>
              <a:rPr lang="en-US" b="1" dirty="0"/>
              <a:t>Pre-contemplation:</a:t>
            </a:r>
            <a:r>
              <a:rPr lang="en-US" dirty="0"/>
              <a:t> You may think this is an issue, but I don’t—and even if I do, I don’t want to deal with it, so don’t bug me.</a:t>
            </a:r>
          </a:p>
          <a:p>
            <a:r>
              <a:rPr lang="en-US" b="1" dirty="0"/>
              <a:t>Contemplation:</a:t>
            </a:r>
            <a:r>
              <a:rPr lang="en-US" dirty="0"/>
              <a:t> I’m willing to think with you and consider if I want to change, but have no interest in changing, at least not now.</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17</a:t>
            </a:fld>
            <a:endParaRPr lang="en-US" dirty="0"/>
          </a:p>
        </p:txBody>
      </p:sp>
    </p:spTree>
    <p:extLst>
      <p:ext uri="{BB962C8B-B14F-4D97-AF65-F5344CB8AC3E}">
        <p14:creationId xmlns:p14="http://schemas.microsoft.com/office/powerpoint/2010/main" val="322109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06148"/>
            <a:ext cx="8229600" cy="3740728"/>
          </a:xfrm>
        </p:spPr>
        <p:txBody>
          <a:bodyPr/>
          <a:lstStyle/>
          <a:p>
            <a:r>
              <a:rPr lang="en-US" b="1" dirty="0"/>
              <a:t>Preparation:</a:t>
            </a:r>
            <a:r>
              <a:rPr lang="en-US" dirty="0"/>
              <a:t> I’m ready to start changing but I haven’t started, and I need some help to know how to begin.</a:t>
            </a:r>
          </a:p>
          <a:p>
            <a:r>
              <a:rPr lang="en-US" b="1" dirty="0"/>
              <a:t>Early Action:</a:t>
            </a:r>
            <a:r>
              <a:rPr lang="en-US" dirty="0"/>
              <a:t> I’ve begun to make some changes, and need some help to continue, but I’m not committed to maintenance or to following all your recommendations.</a:t>
            </a:r>
          </a:p>
          <a:p>
            <a:endParaRPr lang="en-US" dirty="0"/>
          </a:p>
        </p:txBody>
      </p:sp>
      <p:sp>
        <p:nvSpPr>
          <p:cNvPr id="6" name="Rectangle 2"/>
          <p:cNvSpPr txBox="1">
            <a:spLocks noChangeArrowheads="1"/>
          </p:cNvSpPr>
          <p:nvPr/>
        </p:nvSpPr>
        <p:spPr bwMode="auto">
          <a:xfrm>
            <a:off x="459728" y="263513"/>
            <a:ext cx="8229600" cy="13830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4400" b="0" kern="1200" cap="none" spc="0">
                <a:solidFill>
                  <a:schemeClr val="bg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552061"/>
                </a:solidFill>
              </a:rPr>
              <a:t>Principle #5 </a:t>
            </a:r>
            <a:r>
              <a:rPr lang="en-US" sz="2000" dirty="0">
                <a:solidFill>
                  <a:srgbClr val="552061"/>
                </a:solidFill>
              </a:rPr>
              <a:t>(continued)</a:t>
            </a:r>
            <a:br>
              <a:rPr lang="en-US" sz="3600" dirty="0"/>
            </a:br>
            <a:r>
              <a:rPr lang="en-US" dirty="0"/>
              <a:t>Stages of Change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18</a:t>
            </a:fld>
            <a:endParaRPr lang="en-US" dirty="0"/>
          </a:p>
        </p:txBody>
      </p:sp>
    </p:spTree>
    <p:extLst>
      <p:ext uri="{BB962C8B-B14F-4D97-AF65-F5344CB8AC3E}">
        <p14:creationId xmlns:p14="http://schemas.microsoft.com/office/powerpoint/2010/main" val="37133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b="1" dirty="0">
                <a:solidFill>
                  <a:srgbClr val="552061"/>
                </a:solidFill>
              </a:rPr>
              <a:t>Principle #5 </a:t>
            </a:r>
            <a:r>
              <a:rPr lang="en-US" sz="2000" dirty="0">
                <a:solidFill>
                  <a:srgbClr val="552061"/>
                </a:solidFill>
              </a:rPr>
              <a:t>(continued)</a:t>
            </a:r>
            <a:br>
              <a:rPr lang="en-US" sz="2000" dirty="0">
                <a:solidFill>
                  <a:srgbClr val="552061"/>
                </a:solidFill>
              </a:rPr>
            </a:br>
            <a:r>
              <a:rPr lang="en-US" dirty="0"/>
              <a:t>Stages of Change</a:t>
            </a:r>
          </a:p>
        </p:txBody>
      </p:sp>
      <p:sp>
        <p:nvSpPr>
          <p:cNvPr id="4" name="Content Placeholder 3"/>
          <p:cNvSpPr>
            <a:spLocks noGrp="1"/>
          </p:cNvSpPr>
          <p:nvPr>
            <p:ph idx="1"/>
          </p:nvPr>
        </p:nvSpPr>
        <p:spPr>
          <a:xfrm>
            <a:off x="457200" y="2310048"/>
            <a:ext cx="8229600" cy="3400662"/>
          </a:xfrm>
        </p:spPr>
        <p:txBody>
          <a:bodyPr/>
          <a:lstStyle/>
          <a:p>
            <a:pPr>
              <a:spcBef>
                <a:spcPts val="0"/>
              </a:spcBef>
              <a:spcAft>
                <a:spcPts val="1800"/>
              </a:spcAft>
            </a:pPr>
            <a:r>
              <a:rPr lang="en-US" b="1" dirty="0"/>
              <a:t>Late Action:</a:t>
            </a:r>
            <a:r>
              <a:rPr lang="en-US" dirty="0"/>
              <a:t> I’m working toward maintenance, </a:t>
            </a:r>
            <a:br>
              <a:rPr lang="en-US" dirty="0"/>
            </a:br>
            <a:r>
              <a:rPr lang="en-US" dirty="0"/>
              <a:t>but I haven’t gotten there, and I need some help to get there.</a:t>
            </a:r>
          </a:p>
          <a:p>
            <a:pPr>
              <a:spcBef>
                <a:spcPts val="0"/>
              </a:spcBef>
              <a:spcAft>
                <a:spcPts val="1800"/>
              </a:spcAft>
            </a:pPr>
            <a:r>
              <a:rPr lang="en-US" b="1" dirty="0"/>
              <a:t>Maintenance:</a:t>
            </a:r>
            <a:r>
              <a:rPr lang="en-US" dirty="0"/>
              <a:t> I’m stable and trying to stay that way as life continues to throw challenges in my path.</a:t>
            </a:r>
            <a:endParaRPr lang="en-US" b="1" dirty="0"/>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19</a:t>
            </a:fld>
            <a:endParaRPr lang="en-US" dirty="0"/>
          </a:p>
        </p:txBody>
      </p:sp>
    </p:spTree>
    <p:extLst>
      <p:ext uri="{BB962C8B-B14F-4D97-AF65-F5344CB8AC3E}">
        <p14:creationId xmlns:p14="http://schemas.microsoft.com/office/powerpoint/2010/main" val="130716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400" dirty="0"/>
              <a:t>The Complexity Challenge</a:t>
            </a:r>
          </a:p>
        </p:txBody>
      </p:sp>
      <p:sp>
        <p:nvSpPr>
          <p:cNvPr id="5" name="Content Placeholder 4"/>
          <p:cNvSpPr>
            <a:spLocks noGrp="1"/>
          </p:cNvSpPr>
          <p:nvPr>
            <p:ph idx="1"/>
          </p:nvPr>
        </p:nvSpPr>
        <p:spPr/>
        <p:txBody>
          <a:bodyPr/>
          <a:lstStyle/>
          <a:p>
            <a:r>
              <a:rPr lang="en-US" sz="2400" dirty="0"/>
              <a:t>Individuals with co-occurring MH and SUD, as well as other complex health and human service issues, have the poorest outcomes in multiple domains</a:t>
            </a:r>
            <a:r>
              <a:rPr lang="en-US" sz="3200" dirty="0"/>
              <a:t>.</a:t>
            </a:r>
          </a:p>
          <a:p>
            <a:pPr lvl="1">
              <a:spcBef>
                <a:spcPts val="0"/>
              </a:spcBef>
            </a:pPr>
            <a:r>
              <a:rPr lang="en-US" sz="2400" i="1" dirty="0">
                <a:solidFill>
                  <a:schemeClr val="tx1">
                    <a:lumMod val="75000"/>
                    <a:lumOff val="25000"/>
                  </a:schemeClr>
                </a:solidFill>
              </a:rPr>
              <a:t>They are often experienced as misfits at all levels of the system, rather than as priorities to serve</a:t>
            </a:r>
            <a:r>
              <a:rPr lang="en-US" sz="2800" dirty="0">
                <a:solidFill>
                  <a:schemeClr val="tx1">
                    <a:lumMod val="75000"/>
                    <a:lumOff val="25000"/>
                  </a:schemeClr>
                </a:solidFill>
              </a:rPr>
              <a:t>.</a:t>
            </a:r>
          </a:p>
          <a:p>
            <a:pPr lvl="1">
              <a:spcBef>
                <a:spcPts val="0"/>
              </a:spcBef>
            </a:pPr>
            <a:r>
              <a:rPr lang="en-US" sz="2400" i="1" dirty="0">
                <a:solidFill>
                  <a:schemeClr val="tx1">
                    <a:lumMod val="75000"/>
                    <a:lumOff val="25000"/>
                  </a:schemeClr>
                </a:solidFill>
              </a:rPr>
              <a:t>Yet are most likely to be homeless, most likely to cost a lot of money, and most likely to die. </a:t>
            </a:r>
            <a:endParaRPr lang="en-US" sz="2400" b="1" dirty="0">
              <a:solidFill>
                <a:schemeClr val="tx1">
                  <a:lumMod val="75000"/>
                  <a:lumOff val="25000"/>
                </a:schemeClr>
              </a:solidFill>
            </a:endParaRPr>
          </a:p>
          <a:p>
            <a:pPr marL="457200" lvl="1" indent="0" algn="ctr">
              <a:spcBef>
                <a:spcPts val="0"/>
              </a:spcBef>
              <a:buNone/>
            </a:pPr>
            <a:r>
              <a:rPr lang="en-US" b="1" dirty="0">
                <a:solidFill>
                  <a:schemeClr val="tx1">
                    <a:lumMod val="75000"/>
                    <a:lumOff val="25000"/>
                  </a:schemeClr>
                </a:solidFill>
              </a:rPr>
              <a:t>WE ARE</a:t>
            </a:r>
            <a:r>
              <a:rPr lang="en-US" sz="2800" b="1" dirty="0">
                <a:solidFill>
                  <a:schemeClr val="tx1">
                    <a:lumMod val="75000"/>
                    <a:lumOff val="25000"/>
                  </a:schemeClr>
                </a:solidFill>
              </a:rPr>
              <a:t> DESIGNING OUR SYSTEM </a:t>
            </a:r>
            <a:r>
              <a:rPr lang="en-US" b="1" dirty="0">
                <a:solidFill>
                  <a:schemeClr val="tx1">
                    <a:lumMod val="75000"/>
                    <a:lumOff val="25000"/>
                  </a:schemeClr>
                </a:solidFill>
              </a:rPr>
              <a:t>IN MONTEREY</a:t>
            </a:r>
            <a:endParaRPr lang="en-US" sz="2800" b="1" dirty="0">
              <a:solidFill>
                <a:schemeClr val="tx1">
                  <a:lumMod val="75000"/>
                  <a:lumOff val="25000"/>
                </a:schemeClr>
              </a:solidFill>
            </a:endParaRPr>
          </a:p>
          <a:p>
            <a:pPr marL="457200" lvl="1" indent="0" algn="ctr">
              <a:spcBef>
                <a:spcPts val="0"/>
              </a:spcBef>
              <a:buNone/>
            </a:pPr>
            <a:r>
              <a:rPr lang="en-US" sz="2800" b="1" dirty="0">
                <a:solidFill>
                  <a:schemeClr val="tx1">
                    <a:lumMod val="75000"/>
                    <a:lumOff val="25000"/>
                  </a:schemeClr>
                </a:solidFill>
              </a:rPr>
              <a:t>TO WELCOME THOSE WITH COMPLEX NEEDS, </a:t>
            </a:r>
          </a:p>
          <a:p>
            <a:pPr marL="457200" lvl="1" indent="0" algn="ctr">
              <a:spcBef>
                <a:spcPts val="0"/>
              </a:spcBef>
              <a:buNone/>
            </a:pPr>
            <a:r>
              <a:rPr lang="en-US" sz="2800" b="1" dirty="0">
                <a:solidFill>
                  <a:schemeClr val="tx1">
                    <a:lumMod val="75000"/>
                    <a:lumOff val="25000"/>
                  </a:schemeClr>
                </a:solidFill>
              </a:rPr>
              <a:t>WHEREVER AND WHENEVER THEY PRESENT</a:t>
            </a:r>
            <a:r>
              <a:rPr lang="en-US" sz="2800" dirty="0">
                <a:solidFill>
                  <a:schemeClr val="tx1">
                    <a:lumMod val="75000"/>
                    <a:lumOff val="25000"/>
                  </a:schemeClr>
                </a:solidFill>
              </a:rPr>
              <a:t>.</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a:t>
            </a:fld>
            <a:endParaRPr lang="en-US" dirty="0"/>
          </a:p>
        </p:txBody>
      </p:sp>
    </p:spTree>
    <p:extLst>
      <p:ext uri="{BB962C8B-B14F-4D97-AF65-F5344CB8AC3E}">
        <p14:creationId xmlns:p14="http://schemas.microsoft.com/office/powerpoint/2010/main" val="4242806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0985"/>
            <a:ext cx="8686800" cy="1383030"/>
          </a:xfrm>
        </p:spPr>
        <p:txBody>
          <a:bodyPr/>
          <a:lstStyle/>
          <a:p>
            <a:r>
              <a:rPr lang="en-US" sz="2800" b="1" dirty="0">
                <a:solidFill>
                  <a:srgbClr val="552061"/>
                </a:solidFill>
              </a:rPr>
              <a:t>Principle #6</a:t>
            </a:r>
            <a:br>
              <a:rPr lang="en-US" sz="2000" dirty="0"/>
            </a:br>
            <a:r>
              <a:rPr lang="en-US" sz="3600" dirty="0"/>
              <a:t>Adequately supported, adequately rewarded, skill-based learning for each condition.</a:t>
            </a:r>
            <a:endParaRPr lang="en-US" sz="3200" dirty="0"/>
          </a:p>
        </p:txBody>
      </p:sp>
      <p:sp>
        <p:nvSpPr>
          <p:cNvPr id="56323" name="Rectangle 3"/>
          <p:cNvSpPr>
            <a:spLocks noGrp="1" noChangeArrowheads="1"/>
          </p:cNvSpPr>
          <p:nvPr>
            <p:ph idx="1"/>
          </p:nvPr>
        </p:nvSpPr>
        <p:spPr>
          <a:xfrm>
            <a:off x="457200" y="2361937"/>
            <a:ext cx="8229600" cy="3091511"/>
          </a:xfrm>
        </p:spPr>
        <p:txBody>
          <a:bodyPr/>
          <a:lstStyle/>
          <a:p>
            <a:pPr>
              <a:spcBef>
                <a:spcPts val="1560"/>
              </a:spcBef>
            </a:pPr>
            <a:r>
              <a:rPr lang="en-US" sz="3600" dirty="0"/>
              <a:t>Small steps of practical learning</a:t>
            </a:r>
          </a:p>
          <a:p>
            <a:pPr>
              <a:spcBef>
                <a:spcPts val="1560"/>
              </a:spcBef>
            </a:pPr>
            <a:r>
              <a:rPr lang="en-US" sz="3600" dirty="0"/>
              <a:t>Self-management skills and “asking for help” skills</a:t>
            </a:r>
          </a:p>
          <a:p>
            <a:pPr>
              <a:spcBef>
                <a:spcPts val="1560"/>
              </a:spcBef>
            </a:pPr>
            <a:r>
              <a:rPr lang="en-US" sz="3600" dirty="0"/>
              <a:t>Rounds of applause for each small step of progress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20</a:t>
            </a:fld>
            <a:endParaRPr lang="en-US" dirty="0"/>
          </a:p>
        </p:txBody>
      </p:sp>
    </p:spTree>
    <p:extLst>
      <p:ext uri="{BB962C8B-B14F-4D97-AF65-F5344CB8AC3E}">
        <p14:creationId xmlns:p14="http://schemas.microsoft.com/office/powerpoint/2010/main" val="199553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a:solidFill>
                  <a:srgbClr val="552061"/>
                </a:solidFill>
              </a:rPr>
              <a:t>Principles Made Simple</a:t>
            </a:r>
            <a:br>
              <a:rPr lang="en-US" sz="1800" b="1" dirty="0">
                <a:solidFill>
                  <a:schemeClr val="tx1">
                    <a:lumMod val="75000"/>
                    <a:lumOff val="25000"/>
                  </a:schemeClr>
                </a:solidFill>
              </a:rPr>
            </a:br>
            <a:r>
              <a:rPr lang="en-US" dirty="0"/>
              <a:t>Summary</a:t>
            </a:r>
            <a:endParaRPr lang="en-US" sz="4000" dirty="0"/>
          </a:p>
        </p:txBody>
      </p:sp>
      <p:sp>
        <p:nvSpPr>
          <p:cNvPr id="93187" name="Rectangle 3"/>
          <p:cNvSpPr>
            <a:spLocks noGrp="1" noChangeArrowheads="1"/>
          </p:cNvSpPr>
          <p:nvPr>
            <p:ph idx="1"/>
          </p:nvPr>
        </p:nvSpPr>
        <p:spPr>
          <a:xfrm>
            <a:off x="457200" y="1939232"/>
            <a:ext cx="8229600" cy="4114801"/>
          </a:xfrm>
        </p:spPr>
        <p:txBody>
          <a:bodyPr/>
          <a:lstStyle/>
          <a:p>
            <a:pPr marL="0" indent="0">
              <a:spcBef>
                <a:spcPts val="1800"/>
              </a:spcBef>
              <a:buNone/>
            </a:pPr>
            <a:r>
              <a:rPr lang="en-US" sz="3400" dirty="0"/>
              <a:t>Welcoming, empathic, hopeful, continuous, integrated recovery and support partnerships</a:t>
            </a:r>
          </a:p>
          <a:p>
            <a:pPr>
              <a:spcBef>
                <a:spcPts val="600"/>
              </a:spcBef>
            </a:pPr>
            <a:r>
              <a:rPr lang="en-US" sz="3000" dirty="0">
                <a:solidFill>
                  <a:schemeClr val="tx1">
                    <a:lumMod val="75000"/>
                    <a:lumOff val="25000"/>
                  </a:schemeClr>
                </a:solidFill>
              </a:rPr>
              <a:t>Addressing multiple primary issues</a:t>
            </a:r>
          </a:p>
          <a:p>
            <a:pPr>
              <a:spcBef>
                <a:spcPts val="600"/>
              </a:spcBef>
            </a:pPr>
            <a:r>
              <a:rPr lang="en-US" sz="3000" dirty="0">
                <a:solidFill>
                  <a:schemeClr val="tx1">
                    <a:lumMod val="75000"/>
                    <a:lumOff val="25000"/>
                  </a:schemeClr>
                </a:solidFill>
              </a:rPr>
              <a:t>Providing adequately supported, adequately rewarded, strength-based, skill-based, </a:t>
            </a:r>
            <a:br>
              <a:rPr lang="en-US" sz="3000" dirty="0">
                <a:solidFill>
                  <a:schemeClr val="tx1">
                    <a:lumMod val="75000"/>
                    <a:lumOff val="25000"/>
                  </a:schemeClr>
                </a:solidFill>
              </a:rPr>
            </a:br>
            <a:r>
              <a:rPr lang="en-US" sz="3000" dirty="0">
                <a:solidFill>
                  <a:schemeClr val="tx1">
                    <a:lumMod val="75000"/>
                    <a:lumOff val="25000"/>
                  </a:schemeClr>
                </a:solidFill>
              </a:rPr>
              <a:t>stage-matched, community-based learning </a:t>
            </a:r>
            <a:br>
              <a:rPr lang="en-US" sz="3000" dirty="0">
                <a:solidFill>
                  <a:schemeClr val="tx1">
                    <a:lumMod val="75000"/>
                    <a:lumOff val="25000"/>
                  </a:schemeClr>
                </a:solidFill>
              </a:rPr>
            </a:br>
            <a:r>
              <a:rPr lang="en-US" sz="3000" dirty="0">
                <a:solidFill>
                  <a:schemeClr val="tx1">
                    <a:lumMod val="75000"/>
                    <a:lumOff val="25000"/>
                  </a:schemeClr>
                </a:solidFill>
              </a:rPr>
              <a:t>for each issue</a:t>
            </a:r>
          </a:p>
          <a:p>
            <a:pPr>
              <a:spcBef>
                <a:spcPts val="600"/>
              </a:spcBef>
            </a:pPr>
            <a:r>
              <a:rPr lang="en-US" sz="3000" dirty="0">
                <a:solidFill>
                  <a:schemeClr val="tx1">
                    <a:lumMod val="75000"/>
                    <a:lumOff val="25000"/>
                  </a:schemeClr>
                </a:solidFill>
              </a:rPr>
              <a:t>Moving toward goal of a happy, meaningful life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21</a:t>
            </a:fld>
            <a:endParaRPr lang="en-US" dirty="0"/>
          </a:p>
        </p:txBody>
      </p:sp>
    </p:spTree>
    <p:extLst>
      <p:ext uri="{BB962C8B-B14F-4D97-AF65-F5344CB8AC3E}">
        <p14:creationId xmlns:p14="http://schemas.microsoft.com/office/powerpoint/2010/main" val="171196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5D37-8411-44B8-A93C-89034B5D30B4}"/>
              </a:ext>
            </a:extLst>
          </p:cNvPr>
          <p:cNvSpPr>
            <a:spLocks noGrp="1"/>
          </p:cNvSpPr>
          <p:nvPr>
            <p:ph type="title"/>
          </p:nvPr>
        </p:nvSpPr>
        <p:spPr/>
        <p:txBody>
          <a:bodyPr/>
          <a:lstStyle/>
          <a:p>
            <a:r>
              <a:rPr lang="en-US" dirty="0"/>
              <a:t>What have we covered so far?</a:t>
            </a:r>
          </a:p>
        </p:txBody>
      </p:sp>
      <p:sp>
        <p:nvSpPr>
          <p:cNvPr id="3" name="Content Placeholder 2">
            <a:extLst>
              <a:ext uri="{FF2B5EF4-FFF2-40B4-BE49-F238E27FC236}">
                <a16:creationId xmlns:a16="http://schemas.microsoft.com/office/drawing/2014/main" id="{6CC04234-C22F-45C5-85EB-F76BB440A6EE}"/>
              </a:ext>
            </a:extLst>
          </p:cNvPr>
          <p:cNvSpPr>
            <a:spLocks noGrp="1"/>
          </p:cNvSpPr>
          <p:nvPr>
            <p:ph idx="1"/>
          </p:nvPr>
        </p:nvSpPr>
        <p:spPr>
          <a:xfrm>
            <a:off x="264119" y="2248285"/>
            <a:ext cx="8083518" cy="3778311"/>
          </a:xfrm>
        </p:spPr>
        <p:txBody>
          <a:bodyPr/>
          <a:lstStyle/>
          <a:p>
            <a:r>
              <a:rPr lang="en-US" sz="2000" dirty="0"/>
              <a:t>Every program is a co-occurring program, within the scope of its license,  staffing, and funding</a:t>
            </a:r>
            <a:r>
              <a:rPr lang="en-US" sz="2000"/>
              <a:t>, and within </a:t>
            </a:r>
            <a:r>
              <a:rPr lang="en-US" sz="2000" dirty="0"/>
              <a:t>its mission and resources</a:t>
            </a:r>
          </a:p>
          <a:p>
            <a:r>
              <a:rPr lang="en-US" sz="2000" dirty="0"/>
              <a:t>Every person providing care is co-occurring competent, with or without license, inside their job and level of training</a:t>
            </a:r>
          </a:p>
          <a:p>
            <a:r>
              <a:rPr lang="en-US" sz="2000" dirty="0"/>
              <a:t>Provide service according to the principles/interventions</a:t>
            </a:r>
          </a:p>
          <a:p>
            <a:r>
              <a:rPr lang="en-US" sz="2000" dirty="0"/>
              <a:t>Avoid the Training Trap – Use policies, procedures, paperwork and supervision as practice supports and continuous learning interventions</a:t>
            </a:r>
          </a:p>
          <a:p>
            <a:r>
              <a:rPr lang="en-US" sz="2000" dirty="0"/>
              <a:t>Reduce Referrals: Warm Hold-On before Warm Hand-off</a:t>
            </a:r>
          </a:p>
          <a:p>
            <a:r>
              <a:rPr lang="en-US" sz="2000" dirty="0"/>
              <a:t>Use 12 Steps for Systems, Agencies, Programs, Staff</a:t>
            </a:r>
          </a:p>
          <a:p>
            <a:r>
              <a:rPr lang="en-US" sz="2000" dirty="0"/>
              <a:t>Remember the Serenity Prayer of Change</a:t>
            </a:r>
          </a:p>
          <a:p>
            <a:endParaRPr lang="en-US" sz="2400" dirty="0"/>
          </a:p>
          <a:p>
            <a:endParaRPr lang="en-US" dirty="0"/>
          </a:p>
        </p:txBody>
      </p:sp>
      <p:sp>
        <p:nvSpPr>
          <p:cNvPr id="4" name="Slide Number Placeholder 3"/>
          <p:cNvSpPr>
            <a:spLocks noGrp="1"/>
          </p:cNvSpPr>
          <p:nvPr>
            <p:ph type="sldNum" sz="quarter" idx="11"/>
          </p:nvPr>
        </p:nvSpPr>
        <p:spPr/>
        <p:txBody>
          <a:bodyPr/>
          <a:lstStyle/>
          <a:p>
            <a:pPr>
              <a:defRPr/>
            </a:pPr>
            <a:fld id="{DF7E1320-B558-4986-9BD9-CCF6818DE4AA}" type="slidenum">
              <a:rPr lang="en-US" smtClean="0"/>
              <a:pPr>
                <a:defRPr/>
              </a:pPr>
              <a:t>22</a:t>
            </a:fld>
            <a:endParaRPr lang="en-US" dirty="0"/>
          </a:p>
        </p:txBody>
      </p:sp>
    </p:spTree>
    <p:extLst>
      <p:ext uri="{BB962C8B-B14F-4D97-AF65-F5344CB8AC3E}">
        <p14:creationId xmlns:p14="http://schemas.microsoft.com/office/powerpoint/2010/main" val="126978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D2B6-8161-4678-B4A9-2C888E21A5C0}"/>
              </a:ext>
            </a:extLst>
          </p:cNvPr>
          <p:cNvSpPr>
            <a:spLocks noGrp="1"/>
          </p:cNvSpPr>
          <p:nvPr>
            <p:ph type="title"/>
          </p:nvPr>
        </p:nvSpPr>
        <p:spPr/>
        <p:txBody>
          <a:bodyPr/>
          <a:lstStyle/>
          <a:p>
            <a:r>
              <a:rPr lang="en-US" dirty="0"/>
              <a:t>What does a co-occurring capable program do?</a:t>
            </a:r>
          </a:p>
        </p:txBody>
      </p:sp>
      <p:sp>
        <p:nvSpPr>
          <p:cNvPr id="3" name="Content Placeholder 2">
            <a:extLst>
              <a:ext uri="{FF2B5EF4-FFF2-40B4-BE49-F238E27FC236}">
                <a16:creationId xmlns:a16="http://schemas.microsoft.com/office/drawing/2014/main" id="{5C1AD99A-8BAB-48BB-80B7-A55CF8DB6FB8}"/>
              </a:ext>
            </a:extLst>
          </p:cNvPr>
          <p:cNvSpPr>
            <a:spLocks noGrp="1"/>
          </p:cNvSpPr>
          <p:nvPr>
            <p:ph idx="1"/>
          </p:nvPr>
        </p:nvSpPr>
        <p:spPr/>
        <p:txBody>
          <a:bodyPr/>
          <a:lstStyle/>
          <a:p>
            <a:r>
              <a:rPr lang="en-US" dirty="0"/>
              <a:t>Consider the following situation:</a:t>
            </a:r>
          </a:p>
          <a:p>
            <a:pPr marL="0" indent="0">
              <a:buNone/>
            </a:pPr>
            <a:r>
              <a:rPr lang="en-US" dirty="0"/>
              <a:t>	Tiffany is a 45 year old woman with a long history of trauma, living with her 3 children and an alcoholic boyfriend, who suffers from major depression, PTSD with anxiety, and alcohol use disorder, also mis-using opioids which she receives for chronic pain</a:t>
            </a:r>
          </a:p>
        </p:txBody>
      </p:sp>
    </p:spTree>
    <p:extLst>
      <p:ext uri="{BB962C8B-B14F-4D97-AF65-F5344CB8AC3E}">
        <p14:creationId xmlns:p14="http://schemas.microsoft.com/office/powerpoint/2010/main" val="268987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6A1B-2904-4363-BD19-316E7A6B7A53}"/>
              </a:ext>
            </a:extLst>
          </p:cNvPr>
          <p:cNvSpPr>
            <a:spLocks noGrp="1"/>
          </p:cNvSpPr>
          <p:nvPr>
            <p:ph type="title"/>
          </p:nvPr>
        </p:nvSpPr>
        <p:spPr/>
        <p:txBody>
          <a:bodyPr/>
          <a:lstStyle/>
          <a:p>
            <a:r>
              <a:rPr lang="en-US" dirty="0"/>
              <a:t>What does a cod capable adult MH program do?</a:t>
            </a:r>
          </a:p>
        </p:txBody>
      </p:sp>
      <p:sp>
        <p:nvSpPr>
          <p:cNvPr id="3" name="Content Placeholder 2">
            <a:extLst>
              <a:ext uri="{FF2B5EF4-FFF2-40B4-BE49-F238E27FC236}">
                <a16:creationId xmlns:a16="http://schemas.microsoft.com/office/drawing/2014/main" id="{2BF0FE63-4D8A-4688-AF73-3E19EF96379E}"/>
              </a:ext>
            </a:extLst>
          </p:cNvPr>
          <p:cNvSpPr>
            <a:spLocks noGrp="1"/>
          </p:cNvSpPr>
          <p:nvPr>
            <p:ph idx="1"/>
          </p:nvPr>
        </p:nvSpPr>
        <p:spPr/>
        <p:txBody>
          <a:bodyPr/>
          <a:lstStyle/>
          <a:p>
            <a:pPr marL="0" indent="0">
              <a:buNone/>
            </a:pPr>
            <a:r>
              <a:rPr lang="en-US" sz="1800" dirty="0"/>
              <a:t>Tiffany is seen in crisis after an overdose. After a night in the crisis bed, she is no longer suicidal, and is sent home. She accepts referral to a MH program, but is in precontemplation/contemplation regarding her AUD and opioid misuse. She is sent to a COD capable MH program, and is offered therapy, meds, and case management.  </a:t>
            </a:r>
            <a:r>
              <a:rPr lang="en-US" sz="1800" b="1" dirty="0"/>
              <a:t>WHAT DOES THE PROGRAM DO?</a:t>
            </a:r>
          </a:p>
          <a:p>
            <a:r>
              <a:rPr lang="en-US" sz="2000" b="1" dirty="0"/>
              <a:t>Welcoming her complexity: You are in the right place. No referral to SUD</a:t>
            </a:r>
          </a:p>
          <a:p>
            <a:r>
              <a:rPr lang="en-US" sz="2000" b="1" dirty="0"/>
              <a:t>Screening and Identification</a:t>
            </a:r>
          </a:p>
          <a:p>
            <a:r>
              <a:rPr lang="en-US" sz="2000" b="1" dirty="0"/>
              <a:t>Engagement in an integrated relationship</a:t>
            </a:r>
          </a:p>
          <a:p>
            <a:r>
              <a:rPr lang="en-US" sz="2000" b="1" dirty="0"/>
              <a:t>Emphasizes hope and strength</a:t>
            </a:r>
          </a:p>
          <a:p>
            <a:r>
              <a:rPr lang="en-US" sz="2000" b="1" dirty="0"/>
              <a:t>Integrated assessment and interventions for all disorders and issues</a:t>
            </a:r>
          </a:p>
          <a:p>
            <a:r>
              <a:rPr lang="en-US" sz="2000" b="1" dirty="0"/>
              <a:t>Stage matched interventions and outcomes for MH, AUD, pain/opioids, family issues.  Specific skill building for areas of action</a:t>
            </a:r>
          </a:p>
        </p:txBody>
      </p:sp>
    </p:spTree>
    <p:extLst>
      <p:ext uri="{BB962C8B-B14F-4D97-AF65-F5344CB8AC3E}">
        <p14:creationId xmlns:p14="http://schemas.microsoft.com/office/powerpoint/2010/main" val="49871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229C-77B5-47D1-A51B-BA63AFEAD2D0}"/>
              </a:ext>
            </a:extLst>
          </p:cNvPr>
          <p:cNvSpPr>
            <a:spLocks noGrp="1"/>
          </p:cNvSpPr>
          <p:nvPr>
            <p:ph type="title"/>
          </p:nvPr>
        </p:nvSpPr>
        <p:spPr/>
        <p:txBody>
          <a:bodyPr/>
          <a:lstStyle/>
          <a:p>
            <a:r>
              <a:rPr lang="en-US" dirty="0"/>
              <a:t>What does a cod capable SUD program do?</a:t>
            </a:r>
          </a:p>
        </p:txBody>
      </p:sp>
      <p:sp>
        <p:nvSpPr>
          <p:cNvPr id="3" name="Content Placeholder 2">
            <a:extLst>
              <a:ext uri="{FF2B5EF4-FFF2-40B4-BE49-F238E27FC236}">
                <a16:creationId xmlns:a16="http://schemas.microsoft.com/office/drawing/2014/main" id="{F691F47F-9BD5-4E74-9070-26BF94B75EFF}"/>
              </a:ext>
            </a:extLst>
          </p:cNvPr>
          <p:cNvSpPr>
            <a:spLocks noGrp="1"/>
          </p:cNvSpPr>
          <p:nvPr>
            <p:ph idx="1"/>
          </p:nvPr>
        </p:nvSpPr>
        <p:spPr/>
        <p:txBody>
          <a:bodyPr/>
          <a:lstStyle/>
          <a:p>
            <a:r>
              <a:rPr lang="en-US" sz="1800" dirty="0"/>
              <a:t>Tiffany presents with her boyfriend to the crisis setting. She is intoxicated and her boyfriend says she needs help for her drinking. “She’s worse than I am”.  She agrees to get help. She says she’s depressed about life but “I don’t want any damn pills from any damn shrinks.”  She is referred to a cod capable SUD program.</a:t>
            </a:r>
            <a:br>
              <a:rPr lang="en-US" sz="1800" dirty="0"/>
            </a:br>
            <a:r>
              <a:rPr lang="en-US" sz="1800" b="1" dirty="0"/>
              <a:t>WHAT DOES THE PROGRAM DO?</a:t>
            </a:r>
          </a:p>
          <a:p>
            <a:r>
              <a:rPr lang="en-US" sz="1800" b="1" dirty="0"/>
              <a:t>Welcoming her complexity. You are in the right place. No referral to MH.</a:t>
            </a:r>
          </a:p>
          <a:p>
            <a:r>
              <a:rPr lang="en-US" sz="1800" b="1" dirty="0"/>
              <a:t>Screening and identification of MH/trauma/health issues</a:t>
            </a:r>
          </a:p>
          <a:p>
            <a:r>
              <a:rPr lang="en-US" sz="1800" b="1" dirty="0"/>
              <a:t>Engagement in an integrated relationship with counselors and peers</a:t>
            </a:r>
          </a:p>
          <a:p>
            <a:r>
              <a:rPr lang="en-US" sz="1800" b="1" dirty="0"/>
              <a:t>Emphasizes hope and strength</a:t>
            </a:r>
          </a:p>
          <a:p>
            <a:r>
              <a:rPr lang="en-US" sz="1800" b="1" dirty="0"/>
              <a:t>Integrated assessment and interventions for all issues and disorders</a:t>
            </a:r>
          </a:p>
          <a:p>
            <a:r>
              <a:rPr lang="en-US" sz="1800" b="1" dirty="0"/>
              <a:t>Stage matched interventions in 1-1 and group: Motivational work re psychiatry.  Skills training re monitoring and managing mood and trauma issues.   Skills training re SUD, relapse triggers, and family issues (boy friend, parenting)</a:t>
            </a:r>
            <a:endParaRPr lang="en-US" sz="1800" dirty="0"/>
          </a:p>
          <a:p>
            <a:endParaRPr lang="en-US" sz="1800" dirty="0"/>
          </a:p>
        </p:txBody>
      </p:sp>
    </p:spTree>
    <p:extLst>
      <p:ext uri="{BB962C8B-B14F-4D97-AF65-F5344CB8AC3E}">
        <p14:creationId xmlns:p14="http://schemas.microsoft.com/office/powerpoint/2010/main" val="276895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C75D-D2C5-4D88-8F96-18351472506A}"/>
              </a:ext>
            </a:extLst>
          </p:cNvPr>
          <p:cNvSpPr>
            <a:spLocks noGrp="1"/>
          </p:cNvSpPr>
          <p:nvPr>
            <p:ph type="title"/>
          </p:nvPr>
        </p:nvSpPr>
        <p:spPr/>
        <p:txBody>
          <a:bodyPr/>
          <a:lstStyle/>
          <a:p>
            <a:r>
              <a:rPr lang="en-US" dirty="0"/>
              <a:t>What does a cod capable child MH program do?</a:t>
            </a:r>
          </a:p>
        </p:txBody>
      </p:sp>
      <p:sp>
        <p:nvSpPr>
          <p:cNvPr id="3" name="Content Placeholder 2">
            <a:extLst>
              <a:ext uri="{FF2B5EF4-FFF2-40B4-BE49-F238E27FC236}">
                <a16:creationId xmlns:a16="http://schemas.microsoft.com/office/drawing/2014/main" id="{5E23F12C-0082-4957-819A-52F3D80856C7}"/>
              </a:ext>
            </a:extLst>
          </p:cNvPr>
          <p:cNvSpPr>
            <a:spLocks noGrp="1"/>
          </p:cNvSpPr>
          <p:nvPr>
            <p:ph idx="1"/>
          </p:nvPr>
        </p:nvSpPr>
        <p:spPr/>
        <p:txBody>
          <a:bodyPr/>
          <a:lstStyle/>
          <a:p>
            <a:pPr marL="0" indent="0">
              <a:buNone/>
            </a:pPr>
            <a:r>
              <a:rPr lang="en-US" sz="1800" dirty="0"/>
              <a:t>Tiffany’s 13 </a:t>
            </a:r>
            <a:r>
              <a:rPr lang="en-US" sz="1800" dirty="0" err="1"/>
              <a:t>y.o</a:t>
            </a:r>
            <a:r>
              <a:rPr lang="en-US" sz="1800" dirty="0"/>
              <a:t> son gets in trouble in school for fighting and cutting classes. He is caught smoking marijuana.  He shares that his mother is “messed up”, but doesn’t want her to know.  He is required to get help to stay in school. Tiffany is worried about him and agrees. The family is referred to a cod capable child MH program.</a:t>
            </a:r>
            <a:br>
              <a:rPr lang="en-US" sz="1800" dirty="0"/>
            </a:br>
            <a:r>
              <a:rPr lang="en-US" sz="1800" b="1" dirty="0"/>
              <a:t>WHAT DOES THE PROGRAM DO?</a:t>
            </a:r>
          </a:p>
          <a:p>
            <a:r>
              <a:rPr lang="en-US" sz="1800" b="1" dirty="0"/>
              <a:t>Welcoming complexity IN FAMILY: You are in the right place. No referral to SUD</a:t>
            </a:r>
          </a:p>
          <a:p>
            <a:r>
              <a:rPr lang="en-US" sz="1800" b="1" dirty="0"/>
              <a:t>Screening and Identification of issues and stage of change in child and family.</a:t>
            </a:r>
          </a:p>
          <a:p>
            <a:r>
              <a:rPr lang="en-US" sz="1800" b="1" dirty="0"/>
              <a:t>Engagement of family in an integrated relationship with team</a:t>
            </a:r>
          </a:p>
          <a:p>
            <a:r>
              <a:rPr lang="en-US" sz="1800" b="1" dirty="0"/>
              <a:t>Emphasizes hope and strength, of all family members, </a:t>
            </a:r>
            <a:r>
              <a:rPr lang="en-US" sz="1800" b="1"/>
              <a:t>especially mom</a:t>
            </a:r>
            <a:endParaRPr lang="en-US" sz="1800" b="1" dirty="0"/>
          </a:p>
          <a:p>
            <a:r>
              <a:rPr lang="en-US" sz="1800" b="1" dirty="0"/>
              <a:t>Integrated assessment and interventions for all issues, and family members</a:t>
            </a:r>
          </a:p>
          <a:p>
            <a:r>
              <a:rPr lang="en-US" sz="1800" b="1" dirty="0"/>
              <a:t>Stage matched interventions and outcomes for son’s MH/AUD/school/parents. Similar for helping Tiffany to feel safe enough to open up and take small steps.</a:t>
            </a:r>
          </a:p>
          <a:p>
            <a:pPr marL="0" indent="0">
              <a:buNone/>
            </a:pPr>
            <a:endParaRPr lang="en-US" sz="1800" dirty="0"/>
          </a:p>
        </p:txBody>
      </p:sp>
    </p:spTree>
    <p:extLst>
      <p:ext uri="{BB962C8B-B14F-4D97-AF65-F5344CB8AC3E}">
        <p14:creationId xmlns:p14="http://schemas.microsoft.com/office/powerpoint/2010/main" val="360510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84778"/>
            <a:ext cx="9144000" cy="1143000"/>
          </a:xfrm>
        </p:spPr>
        <p:txBody>
          <a:bodyPr/>
          <a:lstStyle/>
          <a:p>
            <a:r>
              <a:rPr lang="en-US" sz="3900" dirty="0">
                <a:solidFill>
                  <a:srgbClr val="552061"/>
                </a:solidFill>
              </a:rPr>
              <a:t>What will be your next small step of success </a:t>
            </a:r>
            <a:br>
              <a:rPr lang="en-US" sz="3900" dirty="0">
                <a:solidFill>
                  <a:srgbClr val="552061"/>
                </a:solidFill>
              </a:rPr>
            </a:br>
            <a:r>
              <a:rPr lang="en-US" sz="3900" dirty="0">
                <a:solidFill>
                  <a:srgbClr val="552061"/>
                </a:solidFill>
              </a:rPr>
              <a:t>as a system, agency or program?</a:t>
            </a:r>
          </a:p>
        </p:txBody>
      </p:sp>
      <p:sp>
        <p:nvSpPr>
          <p:cNvPr id="3" name="Subtitle 2"/>
          <p:cNvSpPr>
            <a:spLocks noGrp="1"/>
          </p:cNvSpPr>
          <p:nvPr>
            <p:ph type="subTitle" idx="1"/>
          </p:nvPr>
        </p:nvSpPr>
        <p:spPr>
          <a:xfrm>
            <a:off x="457200" y="5419568"/>
            <a:ext cx="8229600" cy="1251285"/>
          </a:xfrm>
        </p:spPr>
        <p:txBody>
          <a:bodyPr/>
          <a:lstStyle/>
          <a:p>
            <a:r>
              <a:rPr lang="en-US" sz="3600" dirty="0">
                <a:solidFill>
                  <a:srgbClr val="552061"/>
                </a:solidFill>
              </a:rPr>
              <a:t>And let’s give each other</a:t>
            </a:r>
            <a:br>
              <a:rPr lang="en-US" sz="3600" dirty="0">
                <a:solidFill>
                  <a:srgbClr val="552061"/>
                </a:solidFill>
              </a:rPr>
            </a:br>
            <a:r>
              <a:rPr lang="en-US" sz="3600" dirty="0">
                <a:solidFill>
                  <a:srgbClr val="552061"/>
                </a:solidFill>
              </a:rPr>
              <a:t>a round of applause!!!</a:t>
            </a:r>
          </a:p>
        </p:txBody>
      </p:sp>
      <p:sp>
        <p:nvSpPr>
          <p:cNvPr id="2" name="Slide Number Placeholder 1"/>
          <p:cNvSpPr>
            <a:spLocks noGrp="1"/>
          </p:cNvSpPr>
          <p:nvPr>
            <p:ph type="sldNum" sz="quarter" idx="12"/>
          </p:nvPr>
        </p:nvSpPr>
        <p:spPr/>
        <p:txBody>
          <a:bodyPr/>
          <a:lstStyle/>
          <a:p>
            <a:pPr>
              <a:defRPr/>
            </a:pPr>
            <a:fld id="{7B415A6B-1FD2-47F6-9C7C-A1CE82396C0F}" type="slidenum">
              <a:rPr lang="en-US" smtClean="0"/>
              <a:pPr>
                <a:defRPr/>
              </a:pPr>
              <a:t>27</a:t>
            </a:fld>
            <a:endParaRPr lang="en-US"/>
          </a:p>
        </p:txBody>
      </p:sp>
    </p:spTree>
    <p:extLst>
      <p:ext uri="{BB962C8B-B14F-4D97-AF65-F5344CB8AC3E}">
        <p14:creationId xmlns:p14="http://schemas.microsoft.com/office/powerpoint/2010/main" val="13537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2650" y="5508978"/>
            <a:ext cx="2987883" cy="931334"/>
          </a:xfrm>
        </p:spPr>
        <p:txBody>
          <a:bodyPr/>
          <a:lstStyle/>
          <a:p>
            <a:r>
              <a:rPr lang="en-US" dirty="0">
                <a:solidFill>
                  <a:srgbClr val="552061"/>
                </a:solidFill>
              </a:rPr>
              <a:t>Thank You</a:t>
            </a:r>
          </a:p>
        </p:txBody>
      </p:sp>
      <p:pic>
        <p:nvPicPr>
          <p:cNvPr id="6" name="Picture 5" descr="zialogo-horiz-trans-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938" y="1679221"/>
            <a:ext cx="3546684" cy="1321139"/>
          </a:xfrm>
          <a:prstGeom prst="rect">
            <a:avLst/>
          </a:prstGeom>
        </p:spPr>
      </p:pic>
      <p:sp>
        <p:nvSpPr>
          <p:cNvPr id="2" name="Slide Number Placeholder 1"/>
          <p:cNvSpPr>
            <a:spLocks noGrp="1"/>
          </p:cNvSpPr>
          <p:nvPr>
            <p:ph type="sldNum" sz="quarter" idx="12"/>
          </p:nvPr>
        </p:nvSpPr>
        <p:spPr/>
        <p:txBody>
          <a:bodyPr/>
          <a:lstStyle/>
          <a:p>
            <a:pPr>
              <a:defRPr/>
            </a:pPr>
            <a:fld id="{DCABE072-D8D3-4274-AEBD-327A02E663F3}" type="slidenum">
              <a:rPr lang="en-US" smtClean="0"/>
              <a:pPr>
                <a:defRPr/>
              </a:pPr>
              <a:t>28</a:t>
            </a:fld>
            <a:endParaRPr lang="en-US" dirty="0"/>
          </a:p>
        </p:txBody>
      </p:sp>
    </p:spTree>
    <p:extLst>
      <p:ext uri="{BB962C8B-B14F-4D97-AF65-F5344CB8AC3E}">
        <p14:creationId xmlns:p14="http://schemas.microsoft.com/office/powerpoint/2010/main" val="338681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400" dirty="0"/>
              <a:t>The Hope Challenge</a:t>
            </a:r>
          </a:p>
        </p:txBody>
      </p:sp>
      <p:sp>
        <p:nvSpPr>
          <p:cNvPr id="18435" name="Rectangle 3"/>
          <p:cNvSpPr>
            <a:spLocks noGrp="1" noChangeArrowheads="1"/>
          </p:cNvSpPr>
          <p:nvPr>
            <p:ph idx="1"/>
          </p:nvPr>
        </p:nvSpPr>
        <p:spPr>
          <a:xfrm>
            <a:off x="457200" y="2144893"/>
            <a:ext cx="8229600" cy="3635022"/>
          </a:xfrm>
        </p:spPr>
        <p:txBody>
          <a:bodyPr/>
          <a:lstStyle/>
          <a:p>
            <a:r>
              <a:rPr lang="en-US" dirty="0"/>
              <a:t>For our system to inspire people and families with serious challenges and multiple issues, we need to be in the “hope business”.</a:t>
            </a:r>
          </a:p>
          <a:p>
            <a:r>
              <a:rPr lang="en-US" dirty="0"/>
              <a:t>HOPE: Every person, ESPECIALLY those with the greatest challenges, is inspired when they meet us with HOPE for achieving a happy, hopeful, productive, and meaningful life.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3</a:t>
            </a:fld>
            <a:endParaRPr lang="en-US" dirty="0"/>
          </a:p>
        </p:txBody>
      </p:sp>
    </p:spTree>
    <p:extLst>
      <p:ext uri="{BB962C8B-B14F-4D97-AF65-F5344CB8AC3E}">
        <p14:creationId xmlns:p14="http://schemas.microsoft.com/office/powerpoint/2010/main" val="6444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Integrated System of Care</a:t>
            </a:r>
          </a:p>
        </p:txBody>
      </p:sp>
      <p:sp>
        <p:nvSpPr>
          <p:cNvPr id="22531" name="Rectangle 3"/>
          <p:cNvSpPr>
            <a:spLocks noGrp="1" noChangeArrowheads="1"/>
          </p:cNvSpPr>
          <p:nvPr>
            <p:ph idx="1"/>
          </p:nvPr>
        </p:nvSpPr>
        <p:spPr>
          <a:xfrm>
            <a:off x="331250" y="2042858"/>
            <a:ext cx="8229600" cy="3740728"/>
          </a:xfrm>
        </p:spPr>
        <p:txBody>
          <a:bodyPr/>
          <a:lstStyle/>
          <a:p>
            <a:r>
              <a:rPr lang="en-US" dirty="0"/>
              <a:t>Complexity is an expectation, not an exception, in the Monterey County BH system.</a:t>
            </a:r>
          </a:p>
          <a:p>
            <a:r>
              <a:rPr lang="en-US" dirty="0"/>
              <a:t>ALL services need to be designed to welcome, engage, inspire, and provide integrated services to individuals and families with multiple complex issues (MH, SUD, I/DD, BI, health, trauma, housing, legal, parenting, etc.)</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4</a:t>
            </a:fld>
            <a:endParaRPr lang="en-US" dirty="0"/>
          </a:p>
        </p:txBody>
      </p:sp>
    </p:spTree>
    <p:extLst>
      <p:ext uri="{BB962C8B-B14F-4D97-AF65-F5344CB8AC3E}">
        <p14:creationId xmlns:p14="http://schemas.microsoft.com/office/powerpoint/2010/main" val="340089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dirty="0"/>
              <a:t>Monterey Integrated System Transformation Initiative: Partners </a:t>
            </a:r>
            <a:r>
              <a:rPr lang="en-US" sz="3200"/>
              <a:t>in Vision-Driven Change</a:t>
            </a:r>
            <a:endParaRPr lang="en-US" sz="3200" dirty="0"/>
          </a:p>
        </p:txBody>
      </p:sp>
      <p:sp>
        <p:nvSpPr>
          <p:cNvPr id="4" name="Content Placeholder 3"/>
          <p:cNvSpPr>
            <a:spLocks noGrp="1"/>
          </p:cNvSpPr>
          <p:nvPr>
            <p:ph idx="1"/>
          </p:nvPr>
        </p:nvSpPr>
        <p:spPr>
          <a:xfrm>
            <a:off x="457200" y="1952979"/>
            <a:ext cx="8229600" cy="4114801"/>
          </a:xfrm>
        </p:spPr>
        <p:txBody>
          <a:bodyPr/>
          <a:lstStyle/>
          <a:p>
            <a:r>
              <a:rPr lang="en-US" sz="2400" dirty="0"/>
              <a:t>Involves EVERY part of our system in a common process to achieve this common vision, in EACH program, with EVERY dollar spent and EVERY policy, procedure and practice.</a:t>
            </a:r>
          </a:p>
          <a:p>
            <a:r>
              <a:rPr lang="en-US" sz="2400" dirty="0"/>
              <a:t>Monterey County BH, all its divisions and programs, each community provider partner, other service partners, and advocates will be working toward this common vision.</a:t>
            </a:r>
          </a:p>
          <a:p>
            <a:r>
              <a:rPr lang="en-US" sz="2400" dirty="0"/>
              <a:t>The partnership is organized through a representative Steering Committee, will be welcoming an inclusive team of empowered Change Agents, all supported by a Project Leadership Team.   </a:t>
            </a:r>
          </a:p>
          <a:p>
            <a:endParaRPr lang="en-US" dirty="0"/>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5</a:t>
            </a:fld>
            <a:endParaRPr lang="en-US" dirty="0"/>
          </a:p>
        </p:txBody>
      </p:sp>
    </p:spTree>
    <p:extLst>
      <p:ext uri="{BB962C8B-B14F-4D97-AF65-F5344CB8AC3E}">
        <p14:creationId xmlns:p14="http://schemas.microsoft.com/office/powerpoint/2010/main" val="354162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100000"/>
              </a:lnSpc>
            </a:pPr>
            <a:r>
              <a:rPr lang="en-US" sz="2800" dirty="0"/>
              <a:t>Comprehensive, Continuous Integrated System of Care</a:t>
            </a:r>
            <a:br>
              <a:rPr lang="en-US" sz="2000" dirty="0"/>
            </a:br>
            <a:r>
              <a:rPr lang="en-US" sz="3200" dirty="0" err="1"/>
              <a:t>CCISC:Every</a:t>
            </a:r>
            <a:r>
              <a:rPr lang="en-US" sz="3200" dirty="0"/>
              <a:t> program is a co-occurring program!</a:t>
            </a:r>
          </a:p>
        </p:txBody>
      </p:sp>
      <p:sp>
        <p:nvSpPr>
          <p:cNvPr id="28675" name="Rectangle 3"/>
          <p:cNvSpPr>
            <a:spLocks noGrp="1" noChangeArrowheads="1"/>
          </p:cNvSpPr>
          <p:nvPr>
            <p:ph idx="1"/>
          </p:nvPr>
        </p:nvSpPr>
        <p:spPr>
          <a:xfrm>
            <a:off x="457200" y="1975557"/>
            <a:ext cx="8229600" cy="4114801"/>
          </a:xfrm>
        </p:spPr>
        <p:txBody>
          <a:bodyPr/>
          <a:lstStyle/>
          <a:p>
            <a:pPr>
              <a:spcBef>
                <a:spcPts val="600"/>
              </a:spcBef>
            </a:pPr>
            <a:r>
              <a:rPr lang="en-US" dirty="0"/>
              <a:t>All programs in the system are </a:t>
            </a:r>
            <a:r>
              <a:rPr lang="en-US" b="1" dirty="0"/>
              <a:t>integrated</a:t>
            </a:r>
            <a:r>
              <a:rPr lang="en-US" dirty="0"/>
              <a:t>: welcoming,  hopeful, strength-based</a:t>
            </a:r>
            <a:br>
              <a:rPr lang="en-US" dirty="0"/>
            </a:br>
            <a:r>
              <a:rPr lang="en-US" dirty="0"/>
              <a:t>(recovery- or resiliency-oriented), </a:t>
            </a:r>
            <a:br>
              <a:rPr lang="en-US" dirty="0"/>
            </a:br>
            <a:r>
              <a:rPr lang="en-US" dirty="0"/>
              <a:t>trauma-informed, and complexity-capable.</a:t>
            </a:r>
          </a:p>
          <a:p>
            <a:pPr>
              <a:spcBef>
                <a:spcPts val="600"/>
              </a:spcBef>
            </a:pPr>
            <a:r>
              <a:rPr lang="en-US" dirty="0"/>
              <a:t>All persons can provide </a:t>
            </a:r>
            <a:r>
              <a:rPr lang="en-US" b="1" dirty="0"/>
              <a:t>integrated help: </a:t>
            </a:r>
            <a:r>
              <a:rPr lang="en-US" dirty="0"/>
              <a:t>welcoming, hopeful, strength-based, </a:t>
            </a:r>
            <a:br>
              <a:rPr lang="en-US" dirty="0"/>
            </a:br>
            <a:r>
              <a:rPr lang="en-US" dirty="0"/>
              <a:t>trauma-informed, and complexity-competent.</a:t>
            </a:r>
          </a:p>
          <a:p>
            <a:pPr>
              <a:spcBef>
                <a:spcPts val="600"/>
              </a:spcBef>
            </a:pPr>
            <a:r>
              <a:rPr lang="en-US" dirty="0"/>
              <a:t>12-Step Program of Recovery for </a:t>
            </a:r>
            <a:r>
              <a:rPr lang="en-US" u="sng" dirty="0"/>
              <a:t>Systems</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6</a:t>
            </a:fld>
            <a:endParaRPr lang="en-US" dirty="0"/>
          </a:p>
        </p:txBody>
      </p:sp>
    </p:spTree>
    <p:extLst>
      <p:ext uri="{BB962C8B-B14F-4D97-AF65-F5344CB8AC3E}">
        <p14:creationId xmlns:p14="http://schemas.microsoft.com/office/powerpoint/2010/main" val="74984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552061"/>
                </a:solidFill>
              </a:rPr>
              <a:t>JOIN US!</a:t>
            </a:r>
          </a:p>
        </p:txBody>
      </p:sp>
      <p:sp>
        <p:nvSpPr>
          <p:cNvPr id="3" name="Subtitle 2"/>
          <p:cNvSpPr>
            <a:spLocks noGrp="1"/>
          </p:cNvSpPr>
          <p:nvPr>
            <p:ph type="subTitle" idx="1"/>
          </p:nvPr>
        </p:nvSpPr>
        <p:spPr>
          <a:xfrm>
            <a:off x="457200" y="4332580"/>
            <a:ext cx="8229600" cy="716844"/>
          </a:xfrm>
        </p:spPr>
        <p:txBody>
          <a:bodyPr/>
          <a:lstStyle/>
          <a:p>
            <a:r>
              <a:rPr lang="en-US" sz="4400" dirty="0"/>
              <a:t>To learn more </a:t>
            </a:r>
          </a:p>
          <a:p>
            <a:r>
              <a:rPr lang="en-US" sz="4400" dirty="0"/>
              <a:t>Contact: </a:t>
            </a:r>
          </a:p>
        </p:txBody>
      </p:sp>
      <p:sp>
        <p:nvSpPr>
          <p:cNvPr id="2" name="Slide Number Placeholder 1"/>
          <p:cNvSpPr>
            <a:spLocks noGrp="1"/>
          </p:cNvSpPr>
          <p:nvPr>
            <p:ph type="sldNum" sz="quarter" idx="12"/>
          </p:nvPr>
        </p:nvSpPr>
        <p:spPr/>
        <p:txBody>
          <a:bodyPr/>
          <a:lstStyle/>
          <a:p>
            <a:pPr>
              <a:defRPr/>
            </a:pPr>
            <a:fld id="{7B415A6B-1FD2-47F6-9C7C-A1CE82396C0F}" type="slidenum">
              <a:rPr lang="en-US" smtClean="0"/>
              <a:pPr>
                <a:defRPr/>
              </a:pPr>
              <a:t>7</a:t>
            </a:fld>
            <a:endParaRPr lang="en-US" dirty="0"/>
          </a:p>
        </p:txBody>
      </p:sp>
    </p:spTree>
    <p:extLst>
      <p:ext uri="{BB962C8B-B14F-4D97-AF65-F5344CB8AC3E}">
        <p14:creationId xmlns:p14="http://schemas.microsoft.com/office/powerpoint/2010/main" val="117805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How do we get there clinically?</a:t>
            </a:r>
          </a:p>
        </p:txBody>
      </p:sp>
      <p:sp>
        <p:nvSpPr>
          <p:cNvPr id="36867" name="Rectangle 3"/>
          <p:cNvSpPr>
            <a:spLocks noGrp="1" noChangeArrowheads="1"/>
          </p:cNvSpPr>
          <p:nvPr>
            <p:ph idx="1"/>
          </p:nvPr>
        </p:nvSpPr>
        <p:spPr>
          <a:xfrm>
            <a:off x="457200" y="2192982"/>
            <a:ext cx="8229600" cy="3563582"/>
          </a:xfrm>
        </p:spPr>
        <p:txBody>
          <a:bodyPr/>
          <a:lstStyle/>
          <a:p>
            <a:pPr marL="0" indent="0">
              <a:lnSpc>
                <a:spcPct val="114000"/>
              </a:lnSpc>
              <a:buNone/>
            </a:pPr>
            <a:r>
              <a:rPr lang="en-US" sz="4000" dirty="0"/>
              <a:t>Use research-based principles of successful intervention that can be applied to any population in any program by any person delivering care.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8</a:t>
            </a:fld>
            <a:endParaRPr lang="en-US" dirty="0"/>
          </a:p>
        </p:txBody>
      </p:sp>
    </p:spTree>
    <p:extLst>
      <p:ext uri="{BB962C8B-B14F-4D97-AF65-F5344CB8AC3E}">
        <p14:creationId xmlns:p14="http://schemas.microsoft.com/office/powerpoint/2010/main" val="149274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dirty="0"/>
              <a:t>How do we get there organizationally? </a:t>
            </a:r>
          </a:p>
        </p:txBody>
      </p:sp>
      <p:sp>
        <p:nvSpPr>
          <p:cNvPr id="62467" name="Rectangle 3"/>
          <p:cNvSpPr>
            <a:spLocks noGrp="1" noChangeArrowheads="1"/>
          </p:cNvSpPr>
          <p:nvPr>
            <p:ph idx="1"/>
          </p:nvPr>
        </p:nvSpPr>
        <p:spPr>
          <a:xfrm>
            <a:off x="421934" y="1927102"/>
            <a:ext cx="8229600" cy="4254963"/>
          </a:xfrm>
        </p:spPr>
        <p:txBody>
          <a:bodyPr/>
          <a:lstStyle/>
          <a:p>
            <a:pPr>
              <a:spcBef>
                <a:spcPct val="40000"/>
              </a:spcBef>
            </a:pPr>
            <a:r>
              <a:rPr lang="en-US" sz="2400" dirty="0"/>
              <a:t>Customer-oriented CQI: Recovery process for systems</a:t>
            </a:r>
          </a:p>
          <a:p>
            <a:pPr>
              <a:spcBef>
                <a:spcPts val="600"/>
              </a:spcBef>
            </a:pPr>
            <a:r>
              <a:rPr lang="en-US" sz="2400" dirty="0"/>
              <a:t>Horizontal and vertical </a:t>
            </a:r>
            <a:br>
              <a:rPr lang="en-US" sz="2400" dirty="0"/>
            </a:br>
            <a:r>
              <a:rPr lang="en-US" sz="2400" dirty="0"/>
              <a:t>quality improvement partnership</a:t>
            </a:r>
          </a:p>
          <a:p>
            <a:pPr>
              <a:spcBef>
                <a:spcPts val="600"/>
              </a:spcBef>
            </a:pPr>
            <a:r>
              <a:rPr lang="en-US" sz="2400" dirty="0"/>
              <a:t>12 Step “Program of Recovery” for each system and service partner to make progress within existing resources.</a:t>
            </a:r>
          </a:p>
          <a:p>
            <a:pPr>
              <a:spcBef>
                <a:spcPts val="600"/>
              </a:spcBef>
            </a:pPr>
            <a:r>
              <a:rPr lang="en-US" sz="2400" dirty="0"/>
              <a:t>Empowered boundary-spanning Change Agents</a:t>
            </a:r>
          </a:p>
          <a:p>
            <a:pPr>
              <a:spcBef>
                <a:spcPts val="600"/>
              </a:spcBef>
            </a:pPr>
            <a:r>
              <a:rPr lang="en-US" sz="2400" dirty="0"/>
              <a:t>Progress in small measurable steps over time</a:t>
            </a:r>
          </a:p>
          <a:p>
            <a:pPr>
              <a:spcBef>
                <a:spcPts val="600"/>
              </a:spcBef>
            </a:pPr>
            <a:r>
              <a:rPr lang="en-US" sz="2400" dirty="0"/>
              <a:t>Anchoring value-driven change into the bureaucracy – policies, procedures,  and practice supports</a:t>
            </a:r>
          </a:p>
          <a:p>
            <a:pPr>
              <a:spcBef>
                <a:spcPts val="600"/>
              </a:spcBef>
            </a:pPr>
            <a:r>
              <a:rPr lang="en-US" sz="2400" b="1" dirty="0"/>
              <a:t>Serenity Prayer of System Change</a:t>
            </a:r>
          </a:p>
        </p:txBody>
      </p:sp>
      <p:sp>
        <p:nvSpPr>
          <p:cNvPr id="2" name="Slide Number Placeholder 1"/>
          <p:cNvSpPr>
            <a:spLocks noGrp="1"/>
          </p:cNvSpPr>
          <p:nvPr>
            <p:ph type="sldNum" sz="quarter" idx="11"/>
          </p:nvPr>
        </p:nvSpPr>
        <p:spPr/>
        <p:txBody>
          <a:bodyPr/>
          <a:lstStyle/>
          <a:p>
            <a:pPr>
              <a:defRPr/>
            </a:pPr>
            <a:fld id="{DF7E1320-B558-4986-9BD9-CCF6818DE4AA}" type="slidenum">
              <a:rPr lang="en-US" smtClean="0"/>
              <a:pPr>
                <a:defRPr/>
              </a:pPr>
              <a:t>9</a:t>
            </a:fld>
            <a:endParaRPr lang="en-US" dirty="0"/>
          </a:p>
        </p:txBody>
      </p:sp>
    </p:spTree>
    <p:extLst>
      <p:ext uri="{BB962C8B-B14F-4D97-AF65-F5344CB8AC3E}">
        <p14:creationId xmlns:p14="http://schemas.microsoft.com/office/powerpoint/2010/main" val="2214849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4526</TotalTime>
  <Words>1904</Words>
  <Application>Microsoft Office PowerPoint</Application>
  <PresentationFormat>On-screen Show (4:3)</PresentationFormat>
  <Paragraphs>155</Paragraphs>
  <Slides>28</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Century Gothic</vt:lpstr>
      <vt:lpstr>Office Theme</vt:lpstr>
      <vt:lpstr>Changing the World in Monterey: Inspiring Hope, Health &amp; Recovery </vt:lpstr>
      <vt:lpstr>The Complexity Challenge</vt:lpstr>
      <vt:lpstr>The Hope Challenge</vt:lpstr>
      <vt:lpstr>Integrated System of Care</vt:lpstr>
      <vt:lpstr>Monterey Integrated System Transformation Initiative: Partners in Vision-Driven Change</vt:lpstr>
      <vt:lpstr>Comprehensive, Continuous Integrated System of Care CCISC:Every program is a co-occurring program!</vt:lpstr>
      <vt:lpstr>JOIN US!</vt:lpstr>
      <vt:lpstr>How do we get there clinically?</vt:lpstr>
      <vt:lpstr>How do we get there organizationally? </vt:lpstr>
      <vt:lpstr>Principles Made Simple</vt:lpstr>
      <vt:lpstr>Principle #1 Complexity is an expectation.</vt:lpstr>
      <vt:lpstr>Principle #2 Service partnerships are empathic,  hopeful, integrated, and strength-based.</vt:lpstr>
      <vt:lpstr>Principle #3 All people with complex issues  are not the same.</vt:lpstr>
      <vt:lpstr>Principle #4 For people with complexity, all the  co-occurring conditions are primary.</vt:lpstr>
      <vt:lpstr>Principle #5 Parallel process of hopeful progress  for multiple conditions</vt:lpstr>
      <vt:lpstr>Principle #5  Six Stages of Change</vt:lpstr>
      <vt:lpstr>Principle #5 (continued) Stages of Change</vt:lpstr>
      <vt:lpstr>PowerPoint Presentation</vt:lpstr>
      <vt:lpstr>Principle #5 (continued) Stages of Change</vt:lpstr>
      <vt:lpstr>Principle #6 Adequately supported, adequately rewarded, skill-based learning for each condition.</vt:lpstr>
      <vt:lpstr>Principles Made Simple Summary</vt:lpstr>
      <vt:lpstr>What have we covered so far?</vt:lpstr>
      <vt:lpstr>What does a co-occurring capable program do?</vt:lpstr>
      <vt:lpstr>What does a cod capable adult MH program do?</vt:lpstr>
      <vt:lpstr>What does a cod capable SUD program do?</vt:lpstr>
      <vt:lpstr>What does a cod capable child MH program do?</vt:lpstr>
      <vt:lpstr>What will be your next small step of success  as a system, agency or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ZiaPartners Inc;info@ziapartners.com</dc:creator>
  <cp:lastModifiedBy>Marchebout, Rosa</cp:lastModifiedBy>
  <cp:revision>247</cp:revision>
  <cp:lastPrinted>2019-01-29T19:13:19Z</cp:lastPrinted>
  <dcterms:created xsi:type="dcterms:W3CDTF">2010-12-03T17:42:45Z</dcterms:created>
  <dcterms:modified xsi:type="dcterms:W3CDTF">2023-01-26T21:45:41Z</dcterms:modified>
</cp:coreProperties>
</file>