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4"/>
  </p:sldMasterIdLst>
  <p:notesMasterIdLst>
    <p:notesMasterId r:id="rId19"/>
  </p:notesMasterIdLst>
  <p:sldIdLst>
    <p:sldId id="256" r:id="rId5"/>
    <p:sldId id="289" r:id="rId6"/>
    <p:sldId id="290" r:id="rId7"/>
    <p:sldId id="291" r:id="rId8"/>
    <p:sldId id="292" r:id="rId9"/>
    <p:sldId id="295" r:id="rId10"/>
    <p:sldId id="287" r:id="rId11"/>
    <p:sldId id="288" r:id="rId12"/>
    <p:sldId id="283" r:id="rId13"/>
    <p:sldId id="263" r:id="rId14"/>
    <p:sldId id="296" r:id="rId15"/>
    <p:sldId id="267" r:id="rId16"/>
    <p:sldId id="293" r:id="rId17"/>
    <p:sldId id="294" r:id="rId18"/>
  </p:sldIdLst>
  <p:sldSz cx="12192000" cy="6858000"/>
  <p:notesSz cx="7077075" cy="93932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enez, Elsa 755-4526" initials="JE7" lastIdx="1" clrIdx="0">
    <p:extLst>
      <p:ext uri="{19B8F6BF-5375-455C-9EA6-DF929625EA0E}">
        <p15:presenceInfo xmlns:p15="http://schemas.microsoft.com/office/powerpoint/2012/main" userId="S::JimenezEM@co.monterey.ca.us::e6bfe564-a765-4ae9-aaea-797721876b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42DB1E-0963-4872-B5D1-1D377D81AF93}" v="1" dt="2023-01-18T17:46:17.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93817" autoAdjust="0"/>
  </p:normalViewPr>
  <p:slideViewPr>
    <p:cSldViewPr snapToGrid="0">
      <p:cViewPr varScale="1">
        <p:scale>
          <a:sx n="59" d="100"/>
          <a:sy n="59" d="100"/>
        </p:scale>
        <p:origin x="892" y="2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7FCEB6-0F64-43B9-B17E-FBE3721199F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841A8A3-DA79-4040-B23D-CEBA4DD13946}">
      <dgm:prSet custT="1"/>
      <dgm:spPr/>
      <dgm:t>
        <a:bodyPr/>
        <a:lstStyle/>
        <a:p>
          <a:r>
            <a:rPr lang="en-US" sz="2000" b="1" i="1" dirty="0"/>
            <a:t>Construct a new pipeline to tie into the Cal Water system in King City to provide a clean, long-term, reliable sources of drinking water to meet the community’s current and future needs.</a:t>
          </a:r>
        </a:p>
        <a:p>
          <a:r>
            <a:rPr lang="en-US" sz="2000" b="1" i="1" dirty="0"/>
            <a:t>Estimated cost $15 million</a:t>
          </a:r>
          <a:endParaRPr lang="en-US" sz="2000" dirty="0"/>
        </a:p>
      </dgm:t>
    </dgm:pt>
    <dgm:pt modelId="{C19ED0AC-D9B4-4CF3-A28C-3420D601564F}" type="parTrans" cxnId="{C2FD12C6-3D9B-4B30-B3BE-C127706E6E5B}">
      <dgm:prSet/>
      <dgm:spPr/>
      <dgm:t>
        <a:bodyPr/>
        <a:lstStyle/>
        <a:p>
          <a:endParaRPr lang="en-US"/>
        </a:p>
      </dgm:t>
    </dgm:pt>
    <dgm:pt modelId="{E2DE6D03-23C0-4DE3-A8C0-B2A9F5A35740}" type="sibTrans" cxnId="{C2FD12C6-3D9B-4B30-B3BE-C127706E6E5B}">
      <dgm:prSet/>
      <dgm:spPr/>
      <dgm:t>
        <a:bodyPr/>
        <a:lstStyle/>
        <a:p>
          <a:endParaRPr lang="en-US"/>
        </a:p>
      </dgm:t>
    </dgm:pt>
    <dgm:pt modelId="{9FC083D5-C445-447C-BBF7-FF35A19431FF}">
      <dgm:prSet custT="1"/>
      <dgm:spPr/>
      <dgm:t>
        <a:bodyPr/>
        <a:lstStyle/>
        <a:p>
          <a:r>
            <a:rPr lang="en-US" sz="1600" dirty="0"/>
            <a:t>San Lucas is a small, severely disadvantaged farming community. The community water system (approximately 100 connections) is owned and operated by the San Lucas County Water District (District). The project would address ongoing water quality problems at the existing District water source which have occurred since 2006. The project would construct a new pipeline to tie into the Cal Water system in King City and deliver water directly to the District water distribution tank. The pipeline is anticipated to be 7.8 miles long. Funding in the amount of $15 million is sought for design, environmental assessment, engineering, and construction work.</a:t>
          </a:r>
        </a:p>
      </dgm:t>
    </dgm:pt>
    <dgm:pt modelId="{115819CF-A33E-435B-960B-446E0D96A360}" type="parTrans" cxnId="{5EA38133-82B3-4DB6-B487-0171B922406C}">
      <dgm:prSet/>
      <dgm:spPr/>
      <dgm:t>
        <a:bodyPr/>
        <a:lstStyle/>
        <a:p>
          <a:endParaRPr lang="en-US"/>
        </a:p>
      </dgm:t>
    </dgm:pt>
    <dgm:pt modelId="{47AC6185-D30F-46C1-ABBD-BA41013D5AAF}" type="sibTrans" cxnId="{5EA38133-82B3-4DB6-B487-0171B922406C}">
      <dgm:prSet/>
      <dgm:spPr/>
      <dgm:t>
        <a:bodyPr/>
        <a:lstStyle/>
        <a:p>
          <a:endParaRPr lang="en-US"/>
        </a:p>
      </dgm:t>
    </dgm:pt>
    <dgm:pt modelId="{036B77A7-58B8-4459-A574-01001E704C37}" type="pres">
      <dgm:prSet presAssocID="{B97FCEB6-0F64-43B9-B17E-FBE3721199FB}" presName="root" presStyleCnt="0">
        <dgm:presLayoutVars>
          <dgm:dir/>
          <dgm:resizeHandles val="exact"/>
        </dgm:presLayoutVars>
      </dgm:prSet>
      <dgm:spPr/>
    </dgm:pt>
    <dgm:pt modelId="{334F5F60-8A58-4138-A46E-70D2D5306FA1}" type="pres">
      <dgm:prSet presAssocID="{C841A8A3-DA79-4040-B23D-CEBA4DD13946}" presName="compNode" presStyleCnt="0"/>
      <dgm:spPr/>
    </dgm:pt>
    <dgm:pt modelId="{89731446-A68A-4D9C-B4BA-6865F3B09030}" type="pres">
      <dgm:prSet presAssocID="{C841A8A3-DA79-4040-B23D-CEBA4DD13946}" presName="bgRect" presStyleLbl="bgShp" presStyleIdx="0" presStyleCnt="2" custLinFactNeighborX="106"/>
      <dgm:spPr/>
    </dgm:pt>
    <dgm:pt modelId="{0E2E8CD6-3D3E-44A3-A562-DCE00E5C9052}" type="pres">
      <dgm:prSet presAssocID="{C841A8A3-DA79-4040-B23D-CEBA4DD1394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ter"/>
        </a:ext>
      </dgm:extLst>
    </dgm:pt>
    <dgm:pt modelId="{0CD627A0-BD02-4DB6-8954-1AA44FECB656}" type="pres">
      <dgm:prSet presAssocID="{C841A8A3-DA79-4040-B23D-CEBA4DD13946}" presName="spaceRect" presStyleCnt="0"/>
      <dgm:spPr/>
    </dgm:pt>
    <dgm:pt modelId="{67EE69B9-E53C-4C27-83C2-20721EAA54B0}" type="pres">
      <dgm:prSet presAssocID="{C841A8A3-DA79-4040-B23D-CEBA4DD13946}" presName="parTx" presStyleLbl="revTx" presStyleIdx="0" presStyleCnt="2" custScaleX="103438">
        <dgm:presLayoutVars>
          <dgm:chMax val="0"/>
          <dgm:chPref val="0"/>
        </dgm:presLayoutVars>
      </dgm:prSet>
      <dgm:spPr/>
    </dgm:pt>
    <dgm:pt modelId="{A2B200F2-8F59-4FC9-9A02-E7E8CC8816FC}" type="pres">
      <dgm:prSet presAssocID="{E2DE6D03-23C0-4DE3-A8C0-B2A9F5A35740}" presName="sibTrans" presStyleCnt="0"/>
      <dgm:spPr/>
    </dgm:pt>
    <dgm:pt modelId="{DE20DDFF-2677-430B-9A0B-A8AA9A70C4E1}" type="pres">
      <dgm:prSet presAssocID="{9FC083D5-C445-447C-BBF7-FF35A19431FF}" presName="compNode" presStyleCnt="0"/>
      <dgm:spPr/>
    </dgm:pt>
    <dgm:pt modelId="{C0B53664-CC5B-4610-A675-134F34D2AD75}" type="pres">
      <dgm:prSet presAssocID="{9FC083D5-C445-447C-BBF7-FF35A19431FF}" presName="bgRect" presStyleLbl="bgShp" presStyleIdx="1" presStyleCnt="2"/>
      <dgm:spPr/>
    </dgm:pt>
    <dgm:pt modelId="{437336EA-184C-4E4E-B02F-F0A87552884D}" type="pres">
      <dgm:prSet presAssocID="{9FC083D5-C445-447C-BBF7-FF35A19431F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y"/>
        </a:ext>
      </dgm:extLst>
    </dgm:pt>
    <dgm:pt modelId="{1B0B22ED-215C-4F61-8511-02C21F5905AB}" type="pres">
      <dgm:prSet presAssocID="{9FC083D5-C445-447C-BBF7-FF35A19431FF}" presName="spaceRect" presStyleCnt="0"/>
      <dgm:spPr/>
    </dgm:pt>
    <dgm:pt modelId="{A681B40A-5158-4869-9043-C41F8D486FF9}" type="pres">
      <dgm:prSet presAssocID="{9FC083D5-C445-447C-BBF7-FF35A19431FF}" presName="parTx" presStyleLbl="revTx" presStyleIdx="1" presStyleCnt="2" custScaleX="109262">
        <dgm:presLayoutVars>
          <dgm:chMax val="0"/>
          <dgm:chPref val="0"/>
        </dgm:presLayoutVars>
      </dgm:prSet>
      <dgm:spPr/>
    </dgm:pt>
  </dgm:ptLst>
  <dgm:cxnLst>
    <dgm:cxn modelId="{5EA38133-82B3-4DB6-B487-0171B922406C}" srcId="{B97FCEB6-0F64-43B9-B17E-FBE3721199FB}" destId="{9FC083D5-C445-447C-BBF7-FF35A19431FF}" srcOrd="1" destOrd="0" parTransId="{115819CF-A33E-435B-960B-446E0D96A360}" sibTransId="{47AC6185-D30F-46C1-ABBD-BA41013D5AAF}"/>
    <dgm:cxn modelId="{FD76BF47-8CA4-4A30-BDE5-056768E79450}" type="presOf" srcId="{9FC083D5-C445-447C-BBF7-FF35A19431FF}" destId="{A681B40A-5158-4869-9043-C41F8D486FF9}" srcOrd="0" destOrd="0" presId="urn:microsoft.com/office/officeart/2018/2/layout/IconVerticalSolidList"/>
    <dgm:cxn modelId="{48793986-407E-4900-97F4-A6D073FC08DA}" type="presOf" srcId="{C841A8A3-DA79-4040-B23D-CEBA4DD13946}" destId="{67EE69B9-E53C-4C27-83C2-20721EAA54B0}" srcOrd="0" destOrd="0" presId="urn:microsoft.com/office/officeart/2018/2/layout/IconVerticalSolidList"/>
    <dgm:cxn modelId="{C2FD12C6-3D9B-4B30-B3BE-C127706E6E5B}" srcId="{B97FCEB6-0F64-43B9-B17E-FBE3721199FB}" destId="{C841A8A3-DA79-4040-B23D-CEBA4DD13946}" srcOrd="0" destOrd="0" parTransId="{C19ED0AC-D9B4-4CF3-A28C-3420D601564F}" sibTransId="{E2DE6D03-23C0-4DE3-A8C0-B2A9F5A35740}"/>
    <dgm:cxn modelId="{4306DBD4-0958-47C6-9584-2F1EC52CDF47}" type="presOf" srcId="{B97FCEB6-0F64-43B9-B17E-FBE3721199FB}" destId="{036B77A7-58B8-4459-A574-01001E704C37}" srcOrd="0" destOrd="0" presId="urn:microsoft.com/office/officeart/2018/2/layout/IconVerticalSolidList"/>
    <dgm:cxn modelId="{91677470-2FD6-4288-99AE-AC7C9B439AA1}" type="presParOf" srcId="{036B77A7-58B8-4459-A574-01001E704C37}" destId="{334F5F60-8A58-4138-A46E-70D2D5306FA1}" srcOrd="0" destOrd="0" presId="urn:microsoft.com/office/officeart/2018/2/layout/IconVerticalSolidList"/>
    <dgm:cxn modelId="{C78180C3-62AA-48F3-ABBE-50262034DCC6}" type="presParOf" srcId="{334F5F60-8A58-4138-A46E-70D2D5306FA1}" destId="{89731446-A68A-4D9C-B4BA-6865F3B09030}" srcOrd="0" destOrd="0" presId="urn:microsoft.com/office/officeart/2018/2/layout/IconVerticalSolidList"/>
    <dgm:cxn modelId="{1BEA1220-B3E2-45AE-8A70-44967AAAC081}" type="presParOf" srcId="{334F5F60-8A58-4138-A46E-70D2D5306FA1}" destId="{0E2E8CD6-3D3E-44A3-A562-DCE00E5C9052}" srcOrd="1" destOrd="0" presId="urn:microsoft.com/office/officeart/2018/2/layout/IconVerticalSolidList"/>
    <dgm:cxn modelId="{DCD02C21-432D-4F52-9C9A-390488C2C838}" type="presParOf" srcId="{334F5F60-8A58-4138-A46E-70D2D5306FA1}" destId="{0CD627A0-BD02-4DB6-8954-1AA44FECB656}" srcOrd="2" destOrd="0" presId="urn:microsoft.com/office/officeart/2018/2/layout/IconVerticalSolidList"/>
    <dgm:cxn modelId="{095C241B-9616-4C8B-A106-DDD00666966C}" type="presParOf" srcId="{334F5F60-8A58-4138-A46E-70D2D5306FA1}" destId="{67EE69B9-E53C-4C27-83C2-20721EAA54B0}" srcOrd="3" destOrd="0" presId="urn:microsoft.com/office/officeart/2018/2/layout/IconVerticalSolidList"/>
    <dgm:cxn modelId="{83445B0E-AFCB-4CD7-8045-45672CAD6BA9}" type="presParOf" srcId="{036B77A7-58B8-4459-A574-01001E704C37}" destId="{A2B200F2-8F59-4FC9-9A02-E7E8CC8816FC}" srcOrd="1" destOrd="0" presId="urn:microsoft.com/office/officeart/2018/2/layout/IconVerticalSolidList"/>
    <dgm:cxn modelId="{77E91EEB-DF17-40A2-86E3-958BE72F7B8F}" type="presParOf" srcId="{036B77A7-58B8-4459-A574-01001E704C37}" destId="{DE20DDFF-2677-430B-9A0B-A8AA9A70C4E1}" srcOrd="2" destOrd="0" presId="urn:microsoft.com/office/officeart/2018/2/layout/IconVerticalSolidList"/>
    <dgm:cxn modelId="{4247FFE1-C423-4DE5-8121-D454825B7758}" type="presParOf" srcId="{DE20DDFF-2677-430B-9A0B-A8AA9A70C4E1}" destId="{C0B53664-CC5B-4610-A675-134F34D2AD75}" srcOrd="0" destOrd="0" presId="urn:microsoft.com/office/officeart/2018/2/layout/IconVerticalSolidList"/>
    <dgm:cxn modelId="{54F244FB-B4C6-4836-BBC0-281117FE9336}" type="presParOf" srcId="{DE20DDFF-2677-430B-9A0B-A8AA9A70C4E1}" destId="{437336EA-184C-4E4E-B02F-F0A87552884D}" srcOrd="1" destOrd="0" presId="urn:microsoft.com/office/officeart/2018/2/layout/IconVerticalSolidList"/>
    <dgm:cxn modelId="{2FDCC893-0000-49F7-BDE5-A5D7BD03BDF0}" type="presParOf" srcId="{DE20DDFF-2677-430B-9A0B-A8AA9A70C4E1}" destId="{1B0B22ED-215C-4F61-8511-02C21F5905AB}" srcOrd="2" destOrd="0" presId="urn:microsoft.com/office/officeart/2018/2/layout/IconVerticalSolidList"/>
    <dgm:cxn modelId="{3984CD2B-D3B7-4286-BFC2-433EE2BE8EF4}" type="presParOf" srcId="{DE20DDFF-2677-430B-9A0B-A8AA9A70C4E1}" destId="{A681B40A-5158-4869-9043-C41F8D486FF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31446-A68A-4D9C-B4BA-6865F3B09030}">
      <dsp:nvSpPr>
        <dsp:cNvPr id="0" name=""/>
        <dsp:cNvSpPr/>
      </dsp:nvSpPr>
      <dsp:spPr>
        <a:xfrm>
          <a:off x="-147849" y="7076"/>
          <a:ext cx="10058399" cy="19179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2E8CD6-3D3E-44A3-A562-DCE00E5C9052}">
      <dsp:nvSpPr>
        <dsp:cNvPr id="0" name=""/>
        <dsp:cNvSpPr/>
      </dsp:nvSpPr>
      <dsp:spPr>
        <a:xfrm>
          <a:off x="421661" y="438609"/>
          <a:ext cx="1056922" cy="10548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EE69B9-E53C-4C27-83C2-20721EAA54B0}">
      <dsp:nvSpPr>
        <dsp:cNvPr id="0" name=""/>
        <dsp:cNvSpPr/>
      </dsp:nvSpPr>
      <dsp:spPr>
        <a:xfrm>
          <a:off x="1924723" y="7076"/>
          <a:ext cx="8065136" cy="191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179" tIns="203179" rIns="203179" bIns="203179" numCol="1" spcCol="1270" anchor="ctr" anchorCtr="0">
          <a:noAutofit/>
        </a:bodyPr>
        <a:lstStyle/>
        <a:p>
          <a:pPr marL="0" lvl="0" indent="0" algn="l" defTabSz="889000">
            <a:lnSpc>
              <a:spcPct val="90000"/>
            </a:lnSpc>
            <a:spcBef>
              <a:spcPct val="0"/>
            </a:spcBef>
            <a:spcAft>
              <a:spcPct val="35000"/>
            </a:spcAft>
            <a:buNone/>
          </a:pPr>
          <a:r>
            <a:rPr lang="en-US" sz="2000" b="1" i="1" kern="1200" dirty="0"/>
            <a:t>Construct a new pipeline to tie into the Cal Water system in King City to provide a clean, long-term, reliable sources of drinking water to meet the community’s current and future needs.</a:t>
          </a:r>
        </a:p>
        <a:p>
          <a:pPr marL="0" lvl="0" indent="0" algn="l" defTabSz="889000">
            <a:lnSpc>
              <a:spcPct val="90000"/>
            </a:lnSpc>
            <a:spcBef>
              <a:spcPct val="0"/>
            </a:spcBef>
            <a:spcAft>
              <a:spcPct val="35000"/>
            </a:spcAft>
            <a:buNone/>
          </a:pPr>
          <a:r>
            <a:rPr lang="en-US" sz="2000" b="1" i="1" kern="1200" dirty="0"/>
            <a:t>Estimated cost $15 million</a:t>
          </a:r>
          <a:endParaRPr lang="en-US" sz="2000" kern="1200" dirty="0"/>
        </a:p>
      </dsp:txBody>
      <dsp:txXfrm>
        <a:off x="1924723" y="7076"/>
        <a:ext cx="8065136" cy="1919799"/>
      </dsp:txXfrm>
    </dsp:sp>
    <dsp:sp modelId="{C0B53664-CC5B-4610-A675-134F34D2AD75}">
      <dsp:nvSpPr>
        <dsp:cNvPr id="0" name=""/>
        <dsp:cNvSpPr/>
      </dsp:nvSpPr>
      <dsp:spPr>
        <a:xfrm>
          <a:off x="-158511" y="2226552"/>
          <a:ext cx="10058399" cy="19179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7336EA-184C-4E4E-B02F-F0A87552884D}">
      <dsp:nvSpPr>
        <dsp:cNvPr id="0" name=""/>
        <dsp:cNvSpPr/>
      </dsp:nvSpPr>
      <dsp:spPr>
        <a:xfrm>
          <a:off x="421661" y="2658085"/>
          <a:ext cx="1056922" cy="10548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81B40A-5158-4869-9043-C41F8D486FF9}">
      <dsp:nvSpPr>
        <dsp:cNvPr id="0" name=""/>
        <dsp:cNvSpPr/>
      </dsp:nvSpPr>
      <dsp:spPr>
        <a:xfrm>
          <a:off x="1697673" y="2226552"/>
          <a:ext cx="8519238" cy="191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179" tIns="203179" rIns="203179" bIns="203179" numCol="1" spcCol="1270" anchor="ctr" anchorCtr="0">
          <a:noAutofit/>
        </a:bodyPr>
        <a:lstStyle/>
        <a:p>
          <a:pPr marL="0" lvl="0" indent="0" algn="l" defTabSz="711200">
            <a:lnSpc>
              <a:spcPct val="90000"/>
            </a:lnSpc>
            <a:spcBef>
              <a:spcPct val="0"/>
            </a:spcBef>
            <a:spcAft>
              <a:spcPct val="35000"/>
            </a:spcAft>
            <a:buNone/>
          </a:pPr>
          <a:r>
            <a:rPr lang="en-US" sz="1600" kern="1200" dirty="0"/>
            <a:t>San Lucas is a small, severely disadvantaged farming community. The community water system (approximately 100 connections) is owned and operated by the San Lucas County Water District (District). The project would address ongoing water quality problems at the existing District water source which have occurred since 2006. The project would construct a new pipeline to tie into the Cal Water system in King City and deliver water directly to the District water distribution tank. The pipeline is anticipated to be 7.8 miles long. Funding in the amount of $15 million is sought for design, environmental assessment, engineering, and construction work.</a:t>
          </a:r>
        </a:p>
      </dsp:txBody>
      <dsp:txXfrm>
        <a:off x="1697673" y="2226552"/>
        <a:ext cx="8519238" cy="191979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1293"/>
          </a:xfrm>
          <a:prstGeom prst="rect">
            <a:avLst/>
          </a:prstGeom>
        </p:spPr>
        <p:txBody>
          <a:bodyPr vert="horz" lIns="94110" tIns="47055" rIns="94110" bIns="47055" rtlCol="0"/>
          <a:lstStyle>
            <a:lvl1pPr algn="l">
              <a:defRPr sz="1200"/>
            </a:lvl1pPr>
          </a:lstStyle>
          <a:p>
            <a:endParaRPr lang="en-US"/>
          </a:p>
        </p:txBody>
      </p:sp>
      <p:sp>
        <p:nvSpPr>
          <p:cNvPr id="3" name="Date Placeholder 2"/>
          <p:cNvSpPr>
            <a:spLocks noGrp="1"/>
          </p:cNvSpPr>
          <p:nvPr>
            <p:ph type="dt" idx="1"/>
          </p:nvPr>
        </p:nvSpPr>
        <p:spPr>
          <a:xfrm>
            <a:off x="4008705" y="0"/>
            <a:ext cx="3066733" cy="471293"/>
          </a:xfrm>
          <a:prstGeom prst="rect">
            <a:avLst/>
          </a:prstGeom>
        </p:spPr>
        <p:txBody>
          <a:bodyPr vert="horz" lIns="94110" tIns="47055" rIns="94110" bIns="47055" rtlCol="0"/>
          <a:lstStyle>
            <a:lvl1pPr algn="r">
              <a:defRPr sz="1200"/>
            </a:lvl1pPr>
          </a:lstStyle>
          <a:p>
            <a:fld id="{DC843228-7060-4870-82F6-500E8CA89255}" type="datetimeFigureOut">
              <a:rPr lang="en-US" smtClean="0"/>
              <a:t>1/18/2023</a:t>
            </a:fld>
            <a:endParaRPr lang="en-US"/>
          </a:p>
        </p:txBody>
      </p:sp>
      <p:sp>
        <p:nvSpPr>
          <p:cNvPr id="4" name="Slide Image Placeholder 3"/>
          <p:cNvSpPr>
            <a:spLocks noGrp="1" noRot="1" noChangeAspect="1"/>
          </p:cNvSpPr>
          <p:nvPr>
            <p:ph type="sldImg" idx="2"/>
          </p:nvPr>
        </p:nvSpPr>
        <p:spPr>
          <a:xfrm>
            <a:off x="720725" y="1174750"/>
            <a:ext cx="5635625" cy="3170238"/>
          </a:xfrm>
          <a:prstGeom prst="rect">
            <a:avLst/>
          </a:prstGeom>
          <a:noFill/>
          <a:ln w="12700">
            <a:solidFill>
              <a:prstClr val="black"/>
            </a:solidFill>
          </a:ln>
        </p:spPr>
        <p:txBody>
          <a:bodyPr vert="horz" lIns="94110" tIns="47055" rIns="94110" bIns="47055" rtlCol="0" anchor="ctr"/>
          <a:lstStyle/>
          <a:p>
            <a:endParaRPr lang="en-US"/>
          </a:p>
        </p:txBody>
      </p:sp>
      <p:sp>
        <p:nvSpPr>
          <p:cNvPr id="5" name="Notes Placeholder 4"/>
          <p:cNvSpPr>
            <a:spLocks noGrp="1"/>
          </p:cNvSpPr>
          <p:nvPr>
            <p:ph type="body" sz="quarter" idx="3"/>
          </p:nvPr>
        </p:nvSpPr>
        <p:spPr>
          <a:xfrm>
            <a:off x="707708" y="4520496"/>
            <a:ext cx="5661660" cy="3698587"/>
          </a:xfrm>
          <a:prstGeom prst="rect">
            <a:avLst/>
          </a:prstGeom>
        </p:spPr>
        <p:txBody>
          <a:bodyPr vert="horz" lIns="94110" tIns="47055" rIns="94110" bIns="470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21946"/>
            <a:ext cx="3066733" cy="471292"/>
          </a:xfrm>
          <a:prstGeom prst="rect">
            <a:avLst/>
          </a:prstGeom>
        </p:spPr>
        <p:txBody>
          <a:bodyPr vert="horz" lIns="94110" tIns="47055" rIns="94110" bIns="47055"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21946"/>
            <a:ext cx="3066733" cy="471292"/>
          </a:xfrm>
          <a:prstGeom prst="rect">
            <a:avLst/>
          </a:prstGeom>
        </p:spPr>
        <p:txBody>
          <a:bodyPr vert="horz" lIns="94110" tIns="47055" rIns="94110" bIns="47055" rtlCol="0" anchor="b"/>
          <a:lstStyle>
            <a:lvl1pPr algn="r">
              <a:defRPr sz="1200"/>
            </a:lvl1pPr>
          </a:lstStyle>
          <a:p>
            <a:fld id="{E9B93115-9766-494F-919F-417B4C29AE1E}" type="slidenum">
              <a:rPr lang="en-US" smtClean="0"/>
              <a:t>‹#›</a:t>
            </a:fld>
            <a:endParaRPr lang="en-US"/>
          </a:p>
        </p:txBody>
      </p:sp>
    </p:spTree>
    <p:extLst>
      <p:ext uri="{BB962C8B-B14F-4D97-AF65-F5344CB8AC3E}">
        <p14:creationId xmlns:p14="http://schemas.microsoft.com/office/powerpoint/2010/main" val="571161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FEFB72-E4E9-416E-A895-772377E1DCD6}" type="datetime1">
              <a:rPr lang="en-US" smtClean="0"/>
              <a:t>1/18/2023</a:t>
            </a:fld>
            <a:endParaRPr lang="en-US"/>
          </a:p>
        </p:txBody>
      </p:sp>
      <p:sp>
        <p:nvSpPr>
          <p:cNvPr id="5" name="Footer Placeholder 4"/>
          <p:cNvSpPr>
            <a:spLocks noGrp="1"/>
          </p:cNvSpPr>
          <p:nvPr>
            <p:ph type="ftr" sz="quarter" idx="11"/>
          </p:nvPr>
        </p:nvSpPr>
        <p:spPr/>
        <p:txBody>
          <a:bodyPr/>
          <a:lstStyle/>
          <a:p>
            <a:r>
              <a:rPr lang="en-US"/>
              <a:t>2021 LEGISLATIVE WORKSHOP</a:t>
            </a:r>
          </a:p>
        </p:txBody>
      </p:sp>
      <p:sp>
        <p:nvSpPr>
          <p:cNvPr id="6" name="Slide Number Placeholder 5"/>
          <p:cNvSpPr>
            <a:spLocks noGrp="1"/>
          </p:cNvSpPr>
          <p:nvPr>
            <p:ph type="sldNum" sz="quarter" idx="12"/>
          </p:nvPr>
        </p:nvSpPr>
        <p:spPr/>
        <p:txBody>
          <a:bodyPr/>
          <a:lstStyle/>
          <a:p>
            <a:fld id="{915AA1DD-9445-41B1-BE1D-D1ED1FCE009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95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70C26-CE80-47DC-861E-0CF070BFA4B4}" type="datetime1">
              <a:rPr lang="en-US" smtClean="0"/>
              <a:t>1/18/2023</a:t>
            </a:fld>
            <a:endParaRPr lang="en-US"/>
          </a:p>
        </p:txBody>
      </p:sp>
      <p:sp>
        <p:nvSpPr>
          <p:cNvPr id="5" name="Footer Placeholder 4"/>
          <p:cNvSpPr>
            <a:spLocks noGrp="1"/>
          </p:cNvSpPr>
          <p:nvPr>
            <p:ph type="ftr" sz="quarter" idx="11"/>
          </p:nvPr>
        </p:nvSpPr>
        <p:spPr/>
        <p:txBody>
          <a:bodyPr/>
          <a:lstStyle/>
          <a:p>
            <a:r>
              <a:rPr lang="en-US"/>
              <a:t>2021 LEGISLATIVE WORKSHOP</a:t>
            </a:r>
          </a:p>
        </p:txBody>
      </p:sp>
      <p:sp>
        <p:nvSpPr>
          <p:cNvPr id="6" name="Slide Number Placeholder 5"/>
          <p:cNvSpPr>
            <a:spLocks noGrp="1"/>
          </p:cNvSpPr>
          <p:nvPr>
            <p:ph type="sldNum" sz="quarter" idx="12"/>
          </p:nvPr>
        </p:nvSpPr>
        <p:spPr/>
        <p:txBody>
          <a:bodyPr/>
          <a:lstStyle/>
          <a:p>
            <a:fld id="{915AA1DD-9445-41B1-BE1D-D1ED1FCE009E}" type="slidenum">
              <a:rPr lang="en-US" smtClean="0"/>
              <a:t>‹#›</a:t>
            </a:fld>
            <a:endParaRPr lang="en-US"/>
          </a:p>
        </p:txBody>
      </p:sp>
    </p:spTree>
    <p:extLst>
      <p:ext uri="{BB962C8B-B14F-4D97-AF65-F5344CB8AC3E}">
        <p14:creationId xmlns:p14="http://schemas.microsoft.com/office/powerpoint/2010/main" val="1252054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16D43-9E4B-42EA-9E33-92BDD8B0E8E1}" type="datetime1">
              <a:rPr lang="en-US" smtClean="0"/>
              <a:t>1/18/2023</a:t>
            </a:fld>
            <a:endParaRPr lang="en-US"/>
          </a:p>
        </p:txBody>
      </p:sp>
      <p:sp>
        <p:nvSpPr>
          <p:cNvPr id="5" name="Footer Placeholder 4"/>
          <p:cNvSpPr>
            <a:spLocks noGrp="1"/>
          </p:cNvSpPr>
          <p:nvPr>
            <p:ph type="ftr" sz="quarter" idx="11"/>
          </p:nvPr>
        </p:nvSpPr>
        <p:spPr/>
        <p:txBody>
          <a:bodyPr/>
          <a:lstStyle/>
          <a:p>
            <a:r>
              <a:rPr lang="en-US"/>
              <a:t>2021 LEGISLATIVE WORKSHOP</a:t>
            </a:r>
          </a:p>
        </p:txBody>
      </p:sp>
      <p:sp>
        <p:nvSpPr>
          <p:cNvPr id="6" name="Slide Number Placeholder 5"/>
          <p:cNvSpPr>
            <a:spLocks noGrp="1"/>
          </p:cNvSpPr>
          <p:nvPr>
            <p:ph type="sldNum" sz="quarter" idx="12"/>
          </p:nvPr>
        </p:nvSpPr>
        <p:spPr/>
        <p:txBody>
          <a:bodyPr/>
          <a:lstStyle/>
          <a:p>
            <a:fld id="{915AA1DD-9445-41B1-BE1D-D1ED1FCE009E}" type="slidenum">
              <a:rPr lang="en-US" smtClean="0"/>
              <a:t>‹#›</a:t>
            </a:fld>
            <a:endParaRPr lang="en-US"/>
          </a:p>
        </p:txBody>
      </p:sp>
    </p:spTree>
    <p:extLst>
      <p:ext uri="{BB962C8B-B14F-4D97-AF65-F5344CB8AC3E}">
        <p14:creationId xmlns:p14="http://schemas.microsoft.com/office/powerpoint/2010/main" val="9764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F25EE8-297E-45A5-B64D-8B73E3427E46}" type="datetime1">
              <a:rPr lang="en-US" smtClean="0"/>
              <a:t>1/18/2023</a:t>
            </a:fld>
            <a:endParaRPr lang="en-US"/>
          </a:p>
        </p:txBody>
      </p:sp>
      <p:sp>
        <p:nvSpPr>
          <p:cNvPr id="5" name="Footer Placeholder 4"/>
          <p:cNvSpPr>
            <a:spLocks noGrp="1"/>
          </p:cNvSpPr>
          <p:nvPr>
            <p:ph type="ftr" sz="quarter" idx="11"/>
          </p:nvPr>
        </p:nvSpPr>
        <p:spPr/>
        <p:txBody>
          <a:bodyPr/>
          <a:lstStyle/>
          <a:p>
            <a:r>
              <a:rPr lang="en-US"/>
              <a:t>2021 LEGISLATIVE WORKSHOP</a:t>
            </a:r>
          </a:p>
        </p:txBody>
      </p:sp>
      <p:sp>
        <p:nvSpPr>
          <p:cNvPr id="6" name="Slide Number Placeholder 5"/>
          <p:cNvSpPr>
            <a:spLocks noGrp="1"/>
          </p:cNvSpPr>
          <p:nvPr>
            <p:ph type="sldNum" sz="quarter" idx="12"/>
          </p:nvPr>
        </p:nvSpPr>
        <p:spPr/>
        <p:txBody>
          <a:bodyPr/>
          <a:lstStyle/>
          <a:p>
            <a:fld id="{915AA1DD-9445-41B1-BE1D-D1ED1FCE009E}" type="slidenum">
              <a:rPr lang="en-US" smtClean="0"/>
              <a:t>‹#›</a:t>
            </a:fld>
            <a:endParaRPr lang="en-US"/>
          </a:p>
        </p:txBody>
      </p:sp>
    </p:spTree>
    <p:extLst>
      <p:ext uri="{BB962C8B-B14F-4D97-AF65-F5344CB8AC3E}">
        <p14:creationId xmlns:p14="http://schemas.microsoft.com/office/powerpoint/2010/main" val="379859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2E1F19-CFFD-4793-B928-7EC7D25A47F9}" type="datetime1">
              <a:rPr lang="en-US" smtClean="0"/>
              <a:t>1/18/2023</a:t>
            </a:fld>
            <a:endParaRPr lang="en-US"/>
          </a:p>
        </p:txBody>
      </p:sp>
      <p:sp>
        <p:nvSpPr>
          <p:cNvPr id="5" name="Footer Placeholder 4"/>
          <p:cNvSpPr>
            <a:spLocks noGrp="1"/>
          </p:cNvSpPr>
          <p:nvPr>
            <p:ph type="ftr" sz="quarter" idx="11"/>
          </p:nvPr>
        </p:nvSpPr>
        <p:spPr/>
        <p:txBody>
          <a:bodyPr/>
          <a:lstStyle/>
          <a:p>
            <a:r>
              <a:rPr lang="en-US"/>
              <a:t>2021 LEGISLATIVE WORKSHOP</a:t>
            </a:r>
          </a:p>
        </p:txBody>
      </p:sp>
      <p:sp>
        <p:nvSpPr>
          <p:cNvPr id="6" name="Slide Number Placeholder 5"/>
          <p:cNvSpPr>
            <a:spLocks noGrp="1"/>
          </p:cNvSpPr>
          <p:nvPr>
            <p:ph type="sldNum" sz="quarter" idx="12"/>
          </p:nvPr>
        </p:nvSpPr>
        <p:spPr/>
        <p:txBody>
          <a:bodyPr/>
          <a:lstStyle/>
          <a:p>
            <a:fld id="{915AA1DD-9445-41B1-BE1D-D1ED1FCE009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955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DB420A-6014-4F3B-8D6D-E37A8B7B6278}" type="datetime1">
              <a:rPr lang="en-US" smtClean="0"/>
              <a:t>1/18/2023</a:t>
            </a:fld>
            <a:endParaRPr lang="en-US"/>
          </a:p>
        </p:txBody>
      </p:sp>
      <p:sp>
        <p:nvSpPr>
          <p:cNvPr id="6" name="Footer Placeholder 5"/>
          <p:cNvSpPr>
            <a:spLocks noGrp="1"/>
          </p:cNvSpPr>
          <p:nvPr>
            <p:ph type="ftr" sz="quarter" idx="11"/>
          </p:nvPr>
        </p:nvSpPr>
        <p:spPr/>
        <p:txBody>
          <a:bodyPr/>
          <a:lstStyle/>
          <a:p>
            <a:r>
              <a:rPr lang="en-US"/>
              <a:t>2021 LEGISLATIVE WORKSHOP</a:t>
            </a:r>
          </a:p>
        </p:txBody>
      </p:sp>
      <p:sp>
        <p:nvSpPr>
          <p:cNvPr id="7" name="Slide Number Placeholder 6"/>
          <p:cNvSpPr>
            <a:spLocks noGrp="1"/>
          </p:cNvSpPr>
          <p:nvPr>
            <p:ph type="sldNum" sz="quarter" idx="12"/>
          </p:nvPr>
        </p:nvSpPr>
        <p:spPr/>
        <p:txBody>
          <a:bodyPr/>
          <a:lstStyle/>
          <a:p>
            <a:fld id="{915AA1DD-9445-41B1-BE1D-D1ED1FCE009E}" type="slidenum">
              <a:rPr lang="en-US" smtClean="0"/>
              <a:t>‹#›</a:t>
            </a:fld>
            <a:endParaRPr lang="en-US"/>
          </a:p>
        </p:txBody>
      </p:sp>
    </p:spTree>
    <p:extLst>
      <p:ext uri="{BB962C8B-B14F-4D97-AF65-F5344CB8AC3E}">
        <p14:creationId xmlns:p14="http://schemas.microsoft.com/office/powerpoint/2010/main" val="37231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572B31-EEFA-48B4-A234-03B806477F9F}" type="datetime1">
              <a:rPr lang="en-US" smtClean="0"/>
              <a:t>1/18/2023</a:t>
            </a:fld>
            <a:endParaRPr lang="en-US"/>
          </a:p>
        </p:txBody>
      </p:sp>
      <p:sp>
        <p:nvSpPr>
          <p:cNvPr id="8" name="Footer Placeholder 7"/>
          <p:cNvSpPr>
            <a:spLocks noGrp="1"/>
          </p:cNvSpPr>
          <p:nvPr>
            <p:ph type="ftr" sz="quarter" idx="11"/>
          </p:nvPr>
        </p:nvSpPr>
        <p:spPr/>
        <p:txBody>
          <a:bodyPr/>
          <a:lstStyle/>
          <a:p>
            <a:r>
              <a:rPr lang="en-US"/>
              <a:t>2021 LEGISLATIVE WORKSHOP</a:t>
            </a:r>
          </a:p>
        </p:txBody>
      </p:sp>
      <p:sp>
        <p:nvSpPr>
          <p:cNvPr id="9" name="Slide Number Placeholder 8"/>
          <p:cNvSpPr>
            <a:spLocks noGrp="1"/>
          </p:cNvSpPr>
          <p:nvPr>
            <p:ph type="sldNum" sz="quarter" idx="12"/>
          </p:nvPr>
        </p:nvSpPr>
        <p:spPr/>
        <p:txBody>
          <a:bodyPr/>
          <a:lstStyle/>
          <a:p>
            <a:fld id="{915AA1DD-9445-41B1-BE1D-D1ED1FCE009E}" type="slidenum">
              <a:rPr lang="en-US" smtClean="0"/>
              <a:t>‹#›</a:t>
            </a:fld>
            <a:endParaRPr lang="en-US"/>
          </a:p>
        </p:txBody>
      </p:sp>
    </p:spTree>
    <p:extLst>
      <p:ext uri="{BB962C8B-B14F-4D97-AF65-F5344CB8AC3E}">
        <p14:creationId xmlns:p14="http://schemas.microsoft.com/office/powerpoint/2010/main" val="2292675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35441C-47F1-4028-9E31-2E08C6AE6B4F}" type="datetime1">
              <a:rPr lang="en-US" smtClean="0"/>
              <a:t>1/18/2023</a:t>
            </a:fld>
            <a:endParaRPr lang="en-US"/>
          </a:p>
        </p:txBody>
      </p:sp>
      <p:sp>
        <p:nvSpPr>
          <p:cNvPr id="4" name="Footer Placeholder 3"/>
          <p:cNvSpPr>
            <a:spLocks noGrp="1"/>
          </p:cNvSpPr>
          <p:nvPr>
            <p:ph type="ftr" sz="quarter" idx="11"/>
          </p:nvPr>
        </p:nvSpPr>
        <p:spPr/>
        <p:txBody>
          <a:bodyPr/>
          <a:lstStyle/>
          <a:p>
            <a:r>
              <a:rPr lang="en-US"/>
              <a:t>2021 LEGISLATIVE WORKSHOP</a:t>
            </a:r>
          </a:p>
        </p:txBody>
      </p:sp>
      <p:sp>
        <p:nvSpPr>
          <p:cNvPr id="5" name="Slide Number Placeholder 4"/>
          <p:cNvSpPr>
            <a:spLocks noGrp="1"/>
          </p:cNvSpPr>
          <p:nvPr>
            <p:ph type="sldNum" sz="quarter" idx="12"/>
          </p:nvPr>
        </p:nvSpPr>
        <p:spPr/>
        <p:txBody>
          <a:bodyPr/>
          <a:lstStyle/>
          <a:p>
            <a:fld id="{915AA1DD-9445-41B1-BE1D-D1ED1FCE009E}" type="slidenum">
              <a:rPr lang="en-US" smtClean="0"/>
              <a:t>‹#›</a:t>
            </a:fld>
            <a:endParaRPr lang="en-US"/>
          </a:p>
        </p:txBody>
      </p:sp>
    </p:spTree>
    <p:extLst>
      <p:ext uri="{BB962C8B-B14F-4D97-AF65-F5344CB8AC3E}">
        <p14:creationId xmlns:p14="http://schemas.microsoft.com/office/powerpoint/2010/main" val="425350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8AD85AA-2DE8-418E-B72C-B602671C1F7A}" type="datetime1">
              <a:rPr lang="en-US" smtClean="0"/>
              <a:t>1/18/2023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2021 LEGISLATIVE WORKSHOP</a:t>
            </a:r>
          </a:p>
        </p:txBody>
      </p:sp>
      <p:sp>
        <p:nvSpPr>
          <p:cNvPr id="9" name="Slide Number Placeholder 8"/>
          <p:cNvSpPr>
            <a:spLocks noGrp="1"/>
          </p:cNvSpPr>
          <p:nvPr>
            <p:ph type="sldNum" sz="quarter" idx="12"/>
          </p:nvPr>
        </p:nvSpPr>
        <p:spPr/>
        <p:txBody>
          <a:bodyPr/>
          <a:lstStyle/>
          <a:p>
            <a:fld id="{915AA1DD-9445-41B1-BE1D-D1ED1FCE009E}" type="slidenum">
              <a:rPr lang="en-US" smtClean="0"/>
              <a:t>‹#›</a:t>
            </a:fld>
            <a:endParaRPr lang="en-US"/>
          </a:p>
        </p:txBody>
      </p:sp>
    </p:spTree>
    <p:extLst>
      <p:ext uri="{BB962C8B-B14F-4D97-AF65-F5344CB8AC3E}">
        <p14:creationId xmlns:p14="http://schemas.microsoft.com/office/powerpoint/2010/main" val="2644449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289617A-9BB1-4150-BCAE-15469424B43C}" type="datetime1">
              <a:rPr lang="en-US" smtClean="0"/>
              <a:t>1/18/2023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2021 LEGISLATIVE WORKSHOP</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15AA1DD-9445-41B1-BE1D-D1ED1FCE009E}" type="slidenum">
              <a:rPr lang="en-US" smtClean="0"/>
              <a:t>‹#›</a:t>
            </a:fld>
            <a:endParaRPr lang="en-US"/>
          </a:p>
        </p:txBody>
      </p:sp>
    </p:spTree>
    <p:extLst>
      <p:ext uri="{BB962C8B-B14F-4D97-AF65-F5344CB8AC3E}">
        <p14:creationId xmlns:p14="http://schemas.microsoft.com/office/powerpoint/2010/main" val="207734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FF6DA7-0DC7-4227-8034-6B0F908703A1}" type="datetime1">
              <a:rPr lang="en-US" smtClean="0"/>
              <a:t>1/18/2023</a:t>
            </a:fld>
            <a:endParaRPr lang="en-US"/>
          </a:p>
        </p:txBody>
      </p:sp>
      <p:sp>
        <p:nvSpPr>
          <p:cNvPr id="6" name="Footer Placeholder 5"/>
          <p:cNvSpPr>
            <a:spLocks noGrp="1"/>
          </p:cNvSpPr>
          <p:nvPr>
            <p:ph type="ftr" sz="quarter" idx="11"/>
          </p:nvPr>
        </p:nvSpPr>
        <p:spPr/>
        <p:txBody>
          <a:bodyPr/>
          <a:lstStyle/>
          <a:p>
            <a:r>
              <a:rPr lang="en-US"/>
              <a:t>2021 LEGISLATIVE WORKSHOP</a:t>
            </a:r>
          </a:p>
        </p:txBody>
      </p:sp>
      <p:sp>
        <p:nvSpPr>
          <p:cNvPr id="7" name="Slide Number Placeholder 6"/>
          <p:cNvSpPr>
            <a:spLocks noGrp="1"/>
          </p:cNvSpPr>
          <p:nvPr>
            <p:ph type="sldNum" sz="quarter" idx="12"/>
          </p:nvPr>
        </p:nvSpPr>
        <p:spPr/>
        <p:txBody>
          <a:bodyPr/>
          <a:lstStyle/>
          <a:p>
            <a:fld id="{915AA1DD-9445-41B1-BE1D-D1ED1FCE009E}" type="slidenum">
              <a:rPr lang="en-US" smtClean="0"/>
              <a:t>‹#›</a:t>
            </a:fld>
            <a:endParaRPr lang="en-US"/>
          </a:p>
        </p:txBody>
      </p:sp>
    </p:spTree>
    <p:extLst>
      <p:ext uri="{BB962C8B-B14F-4D97-AF65-F5344CB8AC3E}">
        <p14:creationId xmlns:p14="http://schemas.microsoft.com/office/powerpoint/2010/main" val="210804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16FEE2B-E04E-46E5-8B31-BFC09DB23EA5}" type="datetime1">
              <a:rPr lang="en-US" smtClean="0"/>
              <a:t>1/18/2023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2021 LEGISLATIVE WORKSHOP</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15AA1DD-9445-41B1-BE1D-D1ED1FCE009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24699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1FED48-34AC-4B50-8CE5-95742462C68C}"/>
              </a:ext>
            </a:extLst>
          </p:cNvPr>
          <p:cNvPicPr>
            <a:picLocks noChangeAspect="1"/>
          </p:cNvPicPr>
          <p:nvPr/>
        </p:nvPicPr>
        <p:blipFill rotWithShape="1">
          <a:blip r:embed="rId2">
            <a:extLst>
              <a:ext uri="{28A0092B-C50C-407E-A947-70E740481C1C}">
                <a14:useLocalDpi xmlns:a14="http://schemas.microsoft.com/office/drawing/2010/main" val="0"/>
              </a:ext>
            </a:extLst>
          </a:blip>
          <a:srcRect l="9102" t="6484" r="27955" b="1"/>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E52EB4C2-7B56-4984-8632-3749F2821EAE}"/>
              </a:ext>
            </a:extLst>
          </p:cNvPr>
          <p:cNvSpPr>
            <a:spLocks noGrp="1"/>
          </p:cNvSpPr>
          <p:nvPr>
            <p:ph type="ctrTitle"/>
          </p:nvPr>
        </p:nvSpPr>
        <p:spPr>
          <a:xfrm>
            <a:off x="138223" y="1122363"/>
            <a:ext cx="4363118" cy="3204134"/>
          </a:xfrm>
        </p:spPr>
        <p:txBody>
          <a:bodyPr anchor="b">
            <a:normAutofit/>
          </a:bodyPr>
          <a:lstStyle/>
          <a:p>
            <a:pPr algn="l"/>
            <a:r>
              <a:rPr lang="en-US" sz="3600" dirty="0"/>
              <a:t>2023 Legislative Workshop	</a:t>
            </a:r>
            <a:br>
              <a:rPr lang="en-US" sz="4800" dirty="0"/>
            </a:br>
            <a:endParaRPr lang="en-US" sz="4800" dirty="0"/>
          </a:p>
        </p:txBody>
      </p:sp>
      <p:sp>
        <p:nvSpPr>
          <p:cNvPr id="3" name="Subtitle 2">
            <a:extLst>
              <a:ext uri="{FF2B5EF4-FFF2-40B4-BE49-F238E27FC236}">
                <a16:creationId xmlns:a16="http://schemas.microsoft.com/office/drawing/2014/main" id="{49F3F29A-6C4B-44CC-9AD6-7F562CB8E0D2}"/>
              </a:ext>
            </a:extLst>
          </p:cNvPr>
          <p:cNvSpPr>
            <a:spLocks noGrp="1"/>
          </p:cNvSpPr>
          <p:nvPr>
            <p:ph type="subTitle" idx="1"/>
          </p:nvPr>
        </p:nvSpPr>
        <p:spPr>
          <a:xfrm>
            <a:off x="138222" y="4872922"/>
            <a:ext cx="4363118" cy="1208141"/>
          </a:xfrm>
        </p:spPr>
        <p:txBody>
          <a:bodyPr>
            <a:normAutofit lnSpcReduction="10000"/>
          </a:bodyPr>
          <a:lstStyle/>
          <a:p>
            <a:pPr algn="l">
              <a:lnSpc>
                <a:spcPct val="110000"/>
              </a:lnSpc>
              <a:spcAft>
                <a:spcPts val="0"/>
              </a:spcAft>
            </a:pPr>
            <a:r>
              <a:rPr lang="en-US" sz="2000" dirty="0"/>
              <a:t>Monterey County </a:t>
            </a:r>
          </a:p>
          <a:p>
            <a:pPr algn="l">
              <a:lnSpc>
                <a:spcPct val="110000"/>
              </a:lnSpc>
              <a:spcBef>
                <a:spcPts val="0"/>
              </a:spcBef>
            </a:pPr>
            <a:r>
              <a:rPr lang="en-US" sz="2000" dirty="0"/>
              <a:t>Board of Supervisors</a:t>
            </a:r>
          </a:p>
          <a:p>
            <a:pPr algn="l"/>
            <a:r>
              <a:rPr lang="en-US" sz="2000" dirty="0"/>
              <a:t>January 20, 2023</a:t>
            </a:r>
          </a:p>
        </p:txBody>
      </p:sp>
      <p:sp>
        <p:nvSpPr>
          <p:cNvPr id="5" name="Footer Placeholder 4">
            <a:extLst>
              <a:ext uri="{FF2B5EF4-FFF2-40B4-BE49-F238E27FC236}">
                <a16:creationId xmlns:a16="http://schemas.microsoft.com/office/drawing/2014/main" id="{9CBB1300-CA51-4A97-8F9F-200C1D251A15}"/>
              </a:ext>
            </a:extLst>
          </p:cNvPr>
          <p:cNvSpPr>
            <a:spLocks noGrp="1"/>
          </p:cNvSpPr>
          <p:nvPr>
            <p:ph type="ftr" sz="quarter" idx="11"/>
          </p:nvPr>
        </p:nvSpPr>
        <p:spPr/>
        <p:txBody>
          <a:bodyPr/>
          <a:lstStyle/>
          <a:p>
            <a:r>
              <a:rPr lang="en-US"/>
              <a:t>2021 LEGISLATIVE WORKSHOP</a:t>
            </a:r>
          </a:p>
        </p:txBody>
      </p:sp>
      <p:sp>
        <p:nvSpPr>
          <p:cNvPr id="6" name="Slide Number Placeholder 5">
            <a:extLst>
              <a:ext uri="{FF2B5EF4-FFF2-40B4-BE49-F238E27FC236}">
                <a16:creationId xmlns:a16="http://schemas.microsoft.com/office/drawing/2014/main" id="{99FF62D3-1153-4D22-93C9-F9914AB794C2}"/>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7163835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4FE3B48-E350-46C4-9C11-A1D43F5B5414}"/>
              </a:ext>
            </a:extLst>
          </p:cNvPr>
          <p:cNvSpPr>
            <a:spLocks noGrp="1"/>
          </p:cNvSpPr>
          <p:nvPr>
            <p:ph type="title"/>
          </p:nvPr>
        </p:nvSpPr>
        <p:spPr>
          <a:xfrm>
            <a:off x="5181601" y="634946"/>
            <a:ext cx="6368142" cy="1450757"/>
          </a:xfrm>
        </p:spPr>
        <p:txBody>
          <a:bodyPr>
            <a:normAutofit/>
          </a:bodyPr>
          <a:lstStyle/>
          <a:p>
            <a:r>
              <a:rPr lang="en-US" sz="3400" b="1" i="1" dirty="0"/>
              <a:t>Old Monterey County Jail</a:t>
            </a:r>
            <a:br>
              <a:rPr lang="en-US" sz="3400" b="1" i="1" dirty="0"/>
            </a:br>
            <a:endParaRPr lang="en-US" sz="3400" b="1" i="1" dirty="0"/>
          </a:p>
        </p:txBody>
      </p:sp>
      <p:pic>
        <p:nvPicPr>
          <p:cNvPr id="5" name="Picture 4">
            <a:extLst>
              <a:ext uri="{FF2B5EF4-FFF2-40B4-BE49-F238E27FC236}">
                <a16:creationId xmlns:a16="http://schemas.microsoft.com/office/drawing/2014/main" id="{A3692D41-BE24-4ADE-BFCB-2D6975C5EE07}"/>
              </a:ext>
            </a:extLst>
          </p:cNvPr>
          <p:cNvPicPr>
            <a:picLocks noChangeAspect="1"/>
          </p:cNvPicPr>
          <p:nvPr/>
        </p:nvPicPr>
        <p:blipFill rotWithShape="1">
          <a:blip r:embed="rId2">
            <a:extLst>
              <a:ext uri="{28A0092B-C50C-407E-A947-70E740481C1C}">
                <a14:useLocalDpi xmlns:a14="http://schemas.microsoft.com/office/drawing/2010/main" val="0"/>
              </a:ext>
            </a:extLst>
          </a:blip>
          <a:srcRect l="22538" r="28854" b="1"/>
          <a:stretch/>
        </p:blipFill>
        <p:spPr>
          <a:xfrm>
            <a:off x="20" y="-12128"/>
            <a:ext cx="4654276" cy="6870127"/>
          </a:xfrm>
          <a:prstGeom prst="rect">
            <a:avLst/>
          </a:prstGeom>
        </p:spPr>
      </p:pic>
      <p:cxnSp>
        <p:nvCxnSpPr>
          <p:cNvPr id="20" name="Straight Connector 1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D878D959-93BF-4E3D-827C-EF405D4F42D0}"/>
              </a:ext>
            </a:extLst>
          </p:cNvPr>
          <p:cNvSpPr>
            <a:spLocks noGrp="1"/>
          </p:cNvSpPr>
          <p:nvPr>
            <p:ph idx="1"/>
          </p:nvPr>
        </p:nvSpPr>
        <p:spPr>
          <a:xfrm>
            <a:off x="5181601" y="2198913"/>
            <a:ext cx="6368142" cy="4227781"/>
          </a:xfrm>
        </p:spPr>
        <p:txBody>
          <a:bodyPr>
            <a:normAutofit fontScale="85000" lnSpcReduction="20000"/>
          </a:bodyPr>
          <a:lstStyle/>
          <a:p>
            <a:pPr>
              <a:buFont typeface="Wingdings" panose="05000000000000000000" pitchFamily="2" charset="2"/>
              <a:buChar char="v"/>
            </a:pPr>
            <a:r>
              <a:rPr lang="en-US" sz="1600" dirty="0"/>
              <a:t> </a:t>
            </a:r>
            <a:r>
              <a:rPr lang="en-US" sz="1900" dirty="0"/>
              <a:t>Constructed in 1931 in the Gothic Revival style, which was often used during the Art Deco Period of the 19th century for public buildings and academic structures. </a:t>
            </a:r>
          </a:p>
          <a:p>
            <a:pPr>
              <a:buFont typeface="Wingdings" panose="05000000000000000000" pitchFamily="2" charset="2"/>
              <a:buChar char="v"/>
            </a:pPr>
            <a:r>
              <a:rPr lang="en-US" sz="1900" dirty="0"/>
              <a:t>In 1970, Cesar Chavez, co-founder of the United Farm Workers, was held in the jail for 20 days for refusing to call off a lettuce boycott, thereby raising national and international attention for farmworkers. His incarceration brought national figures such as Ethel Kennedy and Coretta Scott King to the jail to visit and advocate for his release. This event is considered pivotal in the struggle for farm labor rights.</a:t>
            </a:r>
          </a:p>
          <a:p>
            <a:pPr>
              <a:buFont typeface="Wingdings" panose="05000000000000000000" pitchFamily="2" charset="2"/>
              <a:buChar char="v"/>
            </a:pPr>
            <a:r>
              <a:rPr lang="en-US" sz="1900" dirty="0"/>
              <a:t> In 2004, the Jail was listed on the U.S. National Register of Historic Places reflecting its architectural significance and for areas where Cesar Chavez was imprisoned. It is the only historic landmark of the farmworker rights movement on the Central Coast. </a:t>
            </a:r>
          </a:p>
          <a:p>
            <a:pPr>
              <a:buFont typeface="Wingdings" panose="05000000000000000000" pitchFamily="2" charset="2"/>
              <a:buChar char="v"/>
            </a:pPr>
            <a:r>
              <a:rPr lang="en-US" sz="1900" dirty="0"/>
              <a:t>This project presents a unique opportunity to preserve and reuse the historic site, stimulate local economy, promote cultural pride for a significant event in the farm labor movement, with careful consideration of the community’s needs and with respect for the historic significance of the site.</a:t>
            </a:r>
          </a:p>
          <a:p>
            <a:pPr>
              <a:buFont typeface="Wingdings" panose="05000000000000000000" pitchFamily="2" charset="2"/>
              <a:buChar char="v"/>
            </a:pPr>
            <a:r>
              <a:rPr lang="en-US" sz="1900" dirty="0"/>
              <a:t> Estimated cost - $17.25 million</a:t>
            </a:r>
          </a:p>
          <a:p>
            <a:pPr marL="0" indent="0">
              <a:spcBef>
                <a:spcPts val="600"/>
              </a:spcBef>
              <a:spcAft>
                <a:spcPts val="600"/>
              </a:spcAft>
              <a:buNone/>
            </a:pPr>
            <a:endParaRPr lang="en-US" sz="900" b="1" u="sng" dirty="0"/>
          </a:p>
          <a:p>
            <a:pPr lvl="1">
              <a:spcBef>
                <a:spcPts val="600"/>
              </a:spcBef>
              <a:spcAft>
                <a:spcPts val="600"/>
              </a:spcAft>
              <a:buClr>
                <a:srgbClr val="0070C0"/>
              </a:buClr>
              <a:buFont typeface="Arial" panose="020B0604020202020204" pitchFamily="34" charset="0"/>
              <a:buChar char="•"/>
            </a:pPr>
            <a:endParaRPr lang="en-US" sz="900" b="1" i="1" dirty="0"/>
          </a:p>
          <a:p>
            <a:pPr lvl="1">
              <a:buFont typeface="Arial" panose="020B0604020202020204" pitchFamily="34" charset="0"/>
              <a:buChar char="•"/>
            </a:pPr>
            <a:endParaRPr lang="en-US" sz="900" b="1" i="1" dirty="0"/>
          </a:p>
          <a:p>
            <a:pPr lvl="1">
              <a:buFont typeface="Arial" panose="020B0604020202020204" pitchFamily="34" charset="0"/>
              <a:buChar char="•"/>
            </a:pPr>
            <a:endParaRPr lang="en-US" sz="900" b="1" i="1" dirty="0"/>
          </a:p>
          <a:p>
            <a:pPr lvl="1">
              <a:buFont typeface="Arial" panose="020B0604020202020204" pitchFamily="34" charset="0"/>
              <a:buChar char="•"/>
            </a:pPr>
            <a:endParaRPr lang="en-US" sz="900" b="1" i="1" dirty="0"/>
          </a:p>
          <a:p>
            <a:endParaRPr lang="en-US" sz="900" b="1" dirty="0"/>
          </a:p>
        </p:txBody>
      </p:sp>
      <p:sp>
        <p:nvSpPr>
          <p:cNvPr id="11" name="Footer Placeholder 10">
            <a:extLst>
              <a:ext uri="{FF2B5EF4-FFF2-40B4-BE49-F238E27FC236}">
                <a16:creationId xmlns:a16="http://schemas.microsoft.com/office/drawing/2014/main" id="{D1799430-4CF8-4A3F-B0E8-D6807D536D66}"/>
              </a:ext>
            </a:extLst>
          </p:cNvPr>
          <p:cNvSpPr>
            <a:spLocks noGrp="1"/>
          </p:cNvSpPr>
          <p:nvPr>
            <p:ph type="ftr" sz="quarter" idx="11"/>
          </p:nvPr>
        </p:nvSpPr>
        <p:spPr>
          <a:xfrm>
            <a:off x="5181601" y="6459785"/>
            <a:ext cx="3739340" cy="365125"/>
          </a:xfrm>
        </p:spPr>
        <p:txBody>
          <a:bodyPr>
            <a:normAutofit/>
          </a:bodyPr>
          <a:lstStyle/>
          <a:p>
            <a:pPr algn="l">
              <a:spcAft>
                <a:spcPts val="600"/>
              </a:spcAft>
            </a:pPr>
            <a:r>
              <a:rPr lang="en-US" b="1" dirty="0">
                <a:solidFill>
                  <a:schemeClr val="tx1">
                    <a:lumMod val="75000"/>
                    <a:lumOff val="25000"/>
                  </a:schemeClr>
                </a:solidFill>
              </a:rPr>
              <a:t>2023 LEGISLATIVE WORKSHOP</a:t>
            </a:r>
          </a:p>
        </p:txBody>
      </p:sp>
      <p:sp>
        <p:nvSpPr>
          <p:cNvPr id="2" name="Slide Number Placeholder 1">
            <a:extLst>
              <a:ext uri="{FF2B5EF4-FFF2-40B4-BE49-F238E27FC236}">
                <a16:creationId xmlns:a16="http://schemas.microsoft.com/office/drawing/2014/main" id="{90B27CAD-4524-4D99-ABF1-ED73DDEFB9EC}"/>
              </a:ext>
            </a:extLst>
          </p:cNvPr>
          <p:cNvSpPr>
            <a:spLocks noGrp="1"/>
          </p:cNvSpPr>
          <p:nvPr>
            <p:ph type="sldNum" sz="quarter" idx="12"/>
          </p:nvPr>
        </p:nvSpPr>
        <p:spPr>
          <a:xfrm>
            <a:off x="9900458" y="6459785"/>
            <a:ext cx="1312025" cy="365125"/>
          </a:xfrm>
        </p:spPr>
        <p:txBody>
          <a:bodyPr>
            <a:normAutofit/>
          </a:bodyPr>
          <a:lstStyle/>
          <a:p>
            <a:pPr>
              <a:spcAft>
                <a:spcPts val="600"/>
              </a:spcAft>
            </a:pPr>
            <a:fld id="{915AA1DD-9445-41B1-BE1D-D1ED1FCE009E}" type="slidenum">
              <a:rPr lang="en-US" b="1">
                <a:solidFill>
                  <a:schemeClr val="tx1">
                    <a:lumMod val="75000"/>
                    <a:lumOff val="25000"/>
                  </a:schemeClr>
                </a:solidFill>
              </a:rPr>
              <a:pPr>
                <a:spcAft>
                  <a:spcPts val="600"/>
                </a:spcAft>
              </a:pPr>
              <a:t>10</a:t>
            </a:fld>
            <a:endParaRPr lang="en-US" b="1">
              <a:solidFill>
                <a:schemeClr val="tx1">
                  <a:lumMod val="75000"/>
                  <a:lumOff val="25000"/>
                </a:schemeClr>
              </a:solidFill>
            </a:endParaRPr>
          </a:p>
        </p:txBody>
      </p:sp>
    </p:spTree>
    <p:extLst>
      <p:ext uri="{BB962C8B-B14F-4D97-AF65-F5344CB8AC3E}">
        <p14:creationId xmlns:p14="http://schemas.microsoft.com/office/powerpoint/2010/main" val="1055521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AB82DAA-3C10-4BC8-B2DE-0C84875A6906}"/>
              </a:ext>
            </a:extLst>
          </p:cNvPr>
          <p:cNvSpPr>
            <a:spLocks noGrp="1"/>
          </p:cNvSpPr>
          <p:nvPr>
            <p:ph type="ftr" sz="quarter" idx="11"/>
          </p:nvPr>
        </p:nvSpPr>
        <p:spPr>
          <a:xfrm>
            <a:off x="6096000" y="6432696"/>
            <a:ext cx="4822804" cy="365125"/>
          </a:xfrm>
        </p:spPr>
        <p:txBody>
          <a:bodyPr/>
          <a:lstStyle/>
          <a:p>
            <a:r>
              <a:rPr lang="en-US"/>
              <a:t>2023 LEGISLATIVE WORKSHOP</a:t>
            </a:r>
            <a:endParaRPr lang="en-US" dirty="0"/>
          </a:p>
        </p:txBody>
      </p:sp>
      <p:sp>
        <p:nvSpPr>
          <p:cNvPr id="5" name="Slide Number Placeholder 4">
            <a:extLst>
              <a:ext uri="{FF2B5EF4-FFF2-40B4-BE49-F238E27FC236}">
                <a16:creationId xmlns:a16="http://schemas.microsoft.com/office/drawing/2014/main" id="{8F18A084-B666-42D4-9370-1285BF36F892}"/>
              </a:ext>
            </a:extLst>
          </p:cNvPr>
          <p:cNvSpPr>
            <a:spLocks noGrp="1"/>
          </p:cNvSpPr>
          <p:nvPr>
            <p:ph type="sldNum" sz="quarter" idx="12"/>
          </p:nvPr>
        </p:nvSpPr>
        <p:spPr/>
        <p:txBody>
          <a:bodyPr/>
          <a:lstStyle/>
          <a:p>
            <a:fld id="{915AA1DD-9445-41B1-BE1D-D1ED1FCE009E}" type="slidenum">
              <a:rPr lang="en-US" smtClean="0"/>
              <a:t>11</a:t>
            </a:fld>
            <a:endParaRPr lang="en-US"/>
          </a:p>
        </p:txBody>
      </p:sp>
      <p:pic>
        <p:nvPicPr>
          <p:cNvPr id="8" name="Picture 7" descr="Diagram, map&#10;&#10;Description automatically generated">
            <a:extLst>
              <a:ext uri="{FF2B5EF4-FFF2-40B4-BE49-F238E27FC236}">
                <a16:creationId xmlns:a16="http://schemas.microsoft.com/office/drawing/2014/main" id="{77F5407A-2241-4D92-8CC5-33FB83F18DB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4814" t="42579" r="28028" b="11015"/>
          <a:stretch/>
        </p:blipFill>
        <p:spPr>
          <a:xfrm>
            <a:off x="6791093" y="2975958"/>
            <a:ext cx="5159297" cy="3250980"/>
          </a:xfrm>
          <a:prstGeom prst="rect">
            <a:avLst/>
          </a:prstGeom>
        </p:spPr>
      </p:pic>
      <p:sp>
        <p:nvSpPr>
          <p:cNvPr id="3" name="Content Placeholder 2">
            <a:extLst>
              <a:ext uri="{FF2B5EF4-FFF2-40B4-BE49-F238E27FC236}">
                <a16:creationId xmlns:a16="http://schemas.microsoft.com/office/drawing/2014/main" id="{2C526FFA-1185-4B38-BD54-DDB7297547B2}"/>
              </a:ext>
            </a:extLst>
          </p:cNvPr>
          <p:cNvSpPr>
            <a:spLocks noGrp="1"/>
          </p:cNvSpPr>
          <p:nvPr>
            <p:ph idx="1"/>
          </p:nvPr>
        </p:nvSpPr>
        <p:spPr>
          <a:xfrm>
            <a:off x="110332" y="2975958"/>
            <a:ext cx="6535795" cy="4015200"/>
          </a:xfrm>
        </p:spPr>
        <p:txBody>
          <a:bodyPr>
            <a:noAutofit/>
          </a:bodyPr>
          <a:lstStyle/>
          <a:p>
            <a:pPr lvl="1" algn="just">
              <a:lnSpc>
                <a:spcPct val="107000"/>
              </a:lnSpc>
              <a:spcBef>
                <a:spcPts val="0"/>
              </a:spcBef>
              <a:spcAft>
                <a:spcPts val="800"/>
              </a:spcAft>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Construct </a:t>
            </a:r>
            <a:r>
              <a:rPr lang="en-US" sz="1200" dirty="0">
                <a:effectLst/>
                <a:latin typeface="Calibri" panose="020F0502020204030204" pitchFamily="34" charset="0"/>
                <a:ea typeface="Calibri" panose="020F0502020204030204" pitchFamily="34" charset="0"/>
                <a:cs typeface="Calibri" panose="020F0502020204030204" pitchFamily="34" charset="0"/>
              </a:rPr>
              <a:t>a regional Bike and Skate Park serving </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Monterey, San Benito, and Santa Cruz Counties. </a:t>
            </a:r>
          </a:p>
          <a:p>
            <a:pPr lvl="1" algn="just">
              <a:lnSpc>
                <a:spcPct val="107000"/>
              </a:lnSpc>
              <a:spcBef>
                <a:spcPts val="0"/>
              </a:spcBef>
              <a:spcAft>
                <a:spcPts val="800"/>
              </a:spcAft>
              <a:buFont typeface="Wingdings" panose="05000000000000000000" pitchFamily="2" charset="2"/>
              <a:buChar char="v"/>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proposed site is linked by several multi-use trails connecting the project to some of the most underserved neighborhoods and several elementary schools and will complement the adjacent existing recreation features. </a:t>
            </a:r>
          </a:p>
          <a:p>
            <a:pPr lvl="1" algn="just">
              <a:lnSpc>
                <a:spcPct val="107000"/>
              </a:lnSpc>
              <a:spcBef>
                <a:spcPts val="0"/>
              </a:spcBef>
              <a:spcAft>
                <a:spcPts val="800"/>
              </a:spcAft>
              <a:buFont typeface="Wingdings" panose="05000000000000000000" pitchFamily="2" charset="2"/>
              <a:buChar char="v"/>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property is easily accessible from U.S. Interstate 101, nested within the County’s most densely populated area and contiguous to recreation features: Salinas Regional Soccer Complex, Monterey County Vietnam Veterans Memorial Park,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Carr</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Lake, Natividad Creek Park, and the Twin Creeks Golf Course/First Tee Monterey County.</a:t>
            </a:r>
          </a:p>
          <a:p>
            <a:pPr lvl="1" algn="just">
              <a:lnSpc>
                <a:spcPct val="107000"/>
              </a:lnSpc>
              <a:spcBef>
                <a:spcPts val="0"/>
              </a:spcBef>
              <a:spcAft>
                <a:spcPts val="800"/>
              </a:spcAft>
              <a:buFont typeface="Wingdings" panose="05000000000000000000" pitchFamily="2" charset="2"/>
              <a:buChar char="v"/>
            </a:pPr>
            <a:r>
              <a:rPr lang="en-US" sz="12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Bike Park</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(approximately 12,800 square feet) will include various terrain and riding conditions that will allow riders to progress their skills (beginner to advanced) and safely practice their sport.</a:t>
            </a:r>
            <a:r>
              <a:rPr lang="en-US" sz="12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lvl="1" algn="just">
              <a:lnSpc>
                <a:spcPct val="107000"/>
              </a:lnSpc>
              <a:spcBef>
                <a:spcPts val="0"/>
              </a:spcBef>
              <a:spcAft>
                <a:spcPts val="800"/>
              </a:spcAft>
              <a:buFont typeface="Wingdings" panose="05000000000000000000" pitchFamily="2" charset="2"/>
              <a:buChar char="v"/>
            </a:pPr>
            <a:r>
              <a:rPr lang="en-US" sz="12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Skate Park</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(approximately 9,470 square feet) will include quarter pipes, half pipes, and bowls along with street skating features including stairs, rails, curbs, ramps, and ledges.  </a:t>
            </a:r>
          </a:p>
          <a:p>
            <a:pPr lvl="1" algn="just">
              <a:lnSpc>
                <a:spcPct val="107000"/>
              </a:lnSpc>
              <a:spcBef>
                <a:spcPts val="0"/>
              </a:spcBef>
              <a:spcAft>
                <a:spcPts val="800"/>
              </a:spcAft>
              <a:buFont typeface="Wingdings" panose="05000000000000000000" pitchFamily="2" charset="2"/>
              <a:buChar char="v"/>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Important partners for this project include the City of Salinas, the Salinas Regional Soccer Complex, and the Monterey County Blue Zones Project.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Diagram, map&#10;&#10;Description automatically generated">
            <a:extLst>
              <a:ext uri="{FF2B5EF4-FFF2-40B4-BE49-F238E27FC236}">
                <a16:creationId xmlns:a16="http://schemas.microsoft.com/office/drawing/2014/main" id="{AAC8C68D-FD3F-4993-8F51-4183C203A8B3}"/>
              </a:ext>
            </a:extLst>
          </p:cNvPr>
          <p:cNvPicPr>
            <a:picLocks noChangeAspect="1"/>
          </p:cNvPicPr>
          <p:nvPr/>
        </p:nvPicPr>
        <p:blipFill rotWithShape="1">
          <a:blip r:embed="rId2">
            <a:extLst>
              <a:ext uri="{28A0092B-C50C-407E-A947-70E740481C1C}">
                <a14:useLocalDpi xmlns:a14="http://schemas.microsoft.com/office/drawing/2010/main" val="0"/>
              </a:ext>
            </a:extLst>
          </a:blip>
          <a:srcRect l="3815" t="4657" r="3416" b="67986"/>
          <a:stretch/>
        </p:blipFill>
        <p:spPr>
          <a:xfrm>
            <a:off x="241610" y="147099"/>
            <a:ext cx="11708780" cy="2679679"/>
          </a:xfrm>
          <a:prstGeom prst="rect">
            <a:avLst/>
          </a:prstGeom>
        </p:spPr>
      </p:pic>
      <p:sp>
        <p:nvSpPr>
          <p:cNvPr id="2" name="Title 1">
            <a:extLst>
              <a:ext uri="{FF2B5EF4-FFF2-40B4-BE49-F238E27FC236}">
                <a16:creationId xmlns:a16="http://schemas.microsoft.com/office/drawing/2014/main" id="{328E87A6-6033-434B-A66F-754EF41C28DE}"/>
              </a:ext>
            </a:extLst>
          </p:cNvPr>
          <p:cNvSpPr>
            <a:spLocks noGrp="1"/>
          </p:cNvSpPr>
          <p:nvPr>
            <p:ph type="title"/>
          </p:nvPr>
        </p:nvSpPr>
        <p:spPr>
          <a:xfrm>
            <a:off x="0" y="2090057"/>
            <a:ext cx="3219061" cy="700212"/>
          </a:xfrm>
          <a:solidFill>
            <a:schemeClr val="bg1"/>
          </a:solidFill>
        </p:spPr>
        <p:txBody>
          <a:bodyPr>
            <a:normAutofit fontScale="90000"/>
          </a:bodyPr>
          <a:lstStyle/>
          <a:p>
            <a:r>
              <a:rPr lang="en-US" sz="2400" b="1" i="1"/>
              <a:t>Bike and Skate Park</a:t>
            </a:r>
            <a:br>
              <a:rPr lang="en-US" sz="2400" b="1" i="1"/>
            </a:br>
            <a:r>
              <a:rPr lang="en-US" sz="2400" b="1" i="1"/>
              <a:t>855 East Laurel Drive, Salinas</a:t>
            </a:r>
            <a:endParaRPr lang="en-US" sz="2400" b="1" i="1" dirty="0"/>
          </a:p>
        </p:txBody>
      </p:sp>
    </p:spTree>
    <p:extLst>
      <p:ext uri="{BB962C8B-B14F-4D97-AF65-F5344CB8AC3E}">
        <p14:creationId xmlns:p14="http://schemas.microsoft.com/office/powerpoint/2010/main" val="231145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15">
            <a:extLst>
              <a:ext uri="{FF2B5EF4-FFF2-40B4-BE49-F238E27FC236}">
                <a16:creationId xmlns:a16="http://schemas.microsoft.com/office/drawing/2014/main" id="{1246CE8A-6D0F-4E60-AF1A-138C0F0EC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9" name="Rectangle 17">
            <a:extLst>
              <a:ext uri="{FF2B5EF4-FFF2-40B4-BE49-F238E27FC236}">
                <a16:creationId xmlns:a16="http://schemas.microsoft.com/office/drawing/2014/main" id="{6EFC04B2-5222-4CBD-8AB3-506B5AF1A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rgbClr val="5E603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D4FE3B48-E350-46C4-9C11-A1D43F5B5414}"/>
              </a:ext>
            </a:extLst>
          </p:cNvPr>
          <p:cNvSpPr>
            <a:spLocks noGrp="1"/>
          </p:cNvSpPr>
          <p:nvPr>
            <p:ph type="title"/>
          </p:nvPr>
        </p:nvSpPr>
        <p:spPr>
          <a:xfrm>
            <a:off x="850606" y="516836"/>
            <a:ext cx="6224612" cy="929192"/>
          </a:xfrm>
        </p:spPr>
        <p:txBody>
          <a:bodyPr>
            <a:noAutofit/>
          </a:bodyPr>
          <a:lstStyle/>
          <a:p>
            <a:br>
              <a:rPr lang="en-US" sz="3400" b="1" i="1" dirty="0">
                <a:solidFill>
                  <a:srgbClr val="FFFFFF"/>
                </a:solidFill>
              </a:rPr>
            </a:br>
            <a:r>
              <a:rPr lang="en-US" sz="3400" b="1" i="1" dirty="0">
                <a:solidFill>
                  <a:srgbClr val="FFFFFF"/>
                </a:solidFill>
              </a:rPr>
              <a:t>Monterey County Clinic in Marina</a:t>
            </a:r>
          </a:p>
        </p:txBody>
      </p:sp>
      <p:sp>
        <p:nvSpPr>
          <p:cNvPr id="9" name="Content Placeholder 8">
            <a:extLst>
              <a:ext uri="{FF2B5EF4-FFF2-40B4-BE49-F238E27FC236}">
                <a16:creationId xmlns:a16="http://schemas.microsoft.com/office/drawing/2014/main" id="{D878D959-93BF-4E3D-827C-EF405D4F42D0}"/>
              </a:ext>
            </a:extLst>
          </p:cNvPr>
          <p:cNvSpPr>
            <a:spLocks noGrp="1"/>
          </p:cNvSpPr>
          <p:nvPr>
            <p:ph idx="1"/>
          </p:nvPr>
        </p:nvSpPr>
        <p:spPr>
          <a:xfrm>
            <a:off x="935665" y="1786270"/>
            <a:ext cx="6139552" cy="4327451"/>
          </a:xfrm>
        </p:spPr>
        <p:txBody>
          <a:bodyPr>
            <a:normAutofit/>
          </a:bodyPr>
          <a:lstStyle/>
          <a:p>
            <a:pPr>
              <a:buClr>
                <a:schemeClr val="bg1"/>
              </a:buClr>
              <a:buFont typeface="Wingdings" panose="05000000000000000000" pitchFamily="2" charset="2"/>
              <a:buChar char="v"/>
            </a:pPr>
            <a:r>
              <a:rPr lang="en-US" sz="1800" dirty="0">
                <a:solidFill>
                  <a:srgbClr val="FFFFFF"/>
                </a:solidFill>
              </a:rPr>
              <a:t> The current Marina Clinic is 1,790 square feet, with 4-exam rooms, and is staffed by two (2) physicians that offer general family practice services. The building has a poor layout and is too small to serve the needs of the community. </a:t>
            </a:r>
          </a:p>
          <a:p>
            <a:pPr>
              <a:buClr>
                <a:schemeClr val="bg1"/>
              </a:buClr>
              <a:buFont typeface="Wingdings" panose="05000000000000000000" pitchFamily="2" charset="2"/>
              <a:buChar char="v"/>
            </a:pPr>
            <a:r>
              <a:rPr lang="en-US" sz="1800" dirty="0">
                <a:solidFill>
                  <a:srgbClr val="FFFFFF"/>
                </a:solidFill>
              </a:rPr>
              <a:t> The proposal is to construct a new 14,000 sq. ft. primary care clinic with expanded general family practice, pediatric, obstetrics and gynecology, mental health services for Medi-Cal and uninsured residents and dental services for underserved/unserved veteran residents.</a:t>
            </a:r>
          </a:p>
          <a:p>
            <a:pPr>
              <a:buClr>
                <a:schemeClr val="bg1"/>
              </a:buClr>
              <a:buFont typeface="Wingdings" panose="05000000000000000000" pitchFamily="2" charset="2"/>
              <a:buChar char="v"/>
            </a:pPr>
            <a:r>
              <a:rPr lang="en-US" sz="1800" dirty="0">
                <a:solidFill>
                  <a:srgbClr val="FFFFFF"/>
                </a:solidFill>
              </a:rPr>
              <a:t> The Marina Clinic is designated as a Medically Underserved Area (MUA), Dental and Mental Health – Health Professional Shortage Area (HPSA).</a:t>
            </a:r>
            <a:endParaRPr lang="en-US" sz="1800" dirty="0">
              <a:solidFill>
                <a:srgbClr val="FFFFFF"/>
              </a:solidFill>
              <a:highlight>
                <a:srgbClr val="C0C0C0"/>
              </a:highlight>
            </a:endParaRPr>
          </a:p>
          <a:p>
            <a:pPr>
              <a:buClr>
                <a:schemeClr val="bg1"/>
              </a:buClr>
              <a:buFont typeface="Wingdings" panose="05000000000000000000" pitchFamily="2" charset="2"/>
              <a:buChar char="v"/>
            </a:pPr>
            <a:r>
              <a:rPr lang="en-US" sz="1800" dirty="0">
                <a:solidFill>
                  <a:srgbClr val="FFFFFF"/>
                </a:solidFill>
              </a:rPr>
              <a:t> Estimated project cost - $14 million.</a:t>
            </a:r>
          </a:p>
          <a:p>
            <a:pPr>
              <a:buClr>
                <a:schemeClr val="bg1"/>
              </a:buClr>
              <a:buFont typeface="Wingdings" panose="05000000000000000000" pitchFamily="2" charset="2"/>
              <a:buChar char="v"/>
            </a:pPr>
            <a:endParaRPr lang="en-US" sz="1800" b="1" dirty="0">
              <a:solidFill>
                <a:srgbClr val="FFFFFF"/>
              </a:solidFill>
            </a:endParaRPr>
          </a:p>
        </p:txBody>
      </p:sp>
      <p:sp>
        <p:nvSpPr>
          <p:cNvPr id="40" name="Rectangle 19">
            <a:extLst>
              <a:ext uri="{FF2B5EF4-FFF2-40B4-BE49-F238E27FC236}">
                <a16:creationId xmlns:a16="http://schemas.microsoft.com/office/drawing/2014/main" id="{6C089EF9-B3B6-43B5-B53E-205F82613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rgbClr val="84863B"/>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outdoor, building, tree, sky&#10;&#10;Description automatically generated">
            <a:extLst>
              <a:ext uri="{FF2B5EF4-FFF2-40B4-BE49-F238E27FC236}">
                <a16:creationId xmlns:a16="http://schemas.microsoft.com/office/drawing/2014/main" id="{FAF96151-F2BB-476F-B7C8-74D70523D56A}"/>
              </a:ext>
            </a:extLst>
          </p:cNvPr>
          <p:cNvPicPr>
            <a:picLocks noChangeAspect="1"/>
          </p:cNvPicPr>
          <p:nvPr/>
        </p:nvPicPr>
        <p:blipFill rotWithShape="1">
          <a:blip r:embed="rId2">
            <a:extLst>
              <a:ext uri="{28A0092B-C50C-407E-A947-70E740481C1C}">
                <a14:useLocalDpi xmlns:a14="http://schemas.microsoft.com/office/drawing/2010/main" val="0"/>
              </a:ext>
            </a:extLst>
          </a:blip>
          <a:srcRect l="22732" r="37980" b="2"/>
          <a:stretch/>
        </p:blipFill>
        <p:spPr>
          <a:xfrm>
            <a:off x="8251982" y="630202"/>
            <a:ext cx="3294253" cy="5575804"/>
          </a:xfrm>
          <a:prstGeom prst="rect">
            <a:avLst/>
          </a:prstGeom>
        </p:spPr>
      </p:pic>
      <p:sp>
        <p:nvSpPr>
          <p:cNvPr id="11" name="Footer Placeholder 10">
            <a:extLst>
              <a:ext uri="{FF2B5EF4-FFF2-40B4-BE49-F238E27FC236}">
                <a16:creationId xmlns:a16="http://schemas.microsoft.com/office/drawing/2014/main" id="{D1799430-4CF8-4A3F-B0E8-D6807D536D66}"/>
              </a:ext>
            </a:extLst>
          </p:cNvPr>
          <p:cNvSpPr>
            <a:spLocks noGrp="1"/>
          </p:cNvSpPr>
          <p:nvPr>
            <p:ph type="ftr" sz="quarter" idx="11"/>
          </p:nvPr>
        </p:nvSpPr>
        <p:spPr>
          <a:xfrm>
            <a:off x="1089175" y="6459785"/>
            <a:ext cx="3757243" cy="365125"/>
          </a:xfrm>
        </p:spPr>
        <p:txBody>
          <a:bodyPr>
            <a:normAutofit/>
          </a:bodyPr>
          <a:lstStyle/>
          <a:p>
            <a:pPr algn="l">
              <a:spcAft>
                <a:spcPts val="600"/>
              </a:spcAft>
            </a:pPr>
            <a:r>
              <a:rPr lang="en-US" b="1" dirty="0"/>
              <a:t>2023 LEGISLATIVE WORKSHOP</a:t>
            </a:r>
          </a:p>
        </p:txBody>
      </p:sp>
      <p:sp>
        <p:nvSpPr>
          <p:cNvPr id="2" name="Slide Number Placeholder 1">
            <a:extLst>
              <a:ext uri="{FF2B5EF4-FFF2-40B4-BE49-F238E27FC236}">
                <a16:creationId xmlns:a16="http://schemas.microsoft.com/office/drawing/2014/main" id="{906F9FBE-242D-460A-A651-60FB7775E2FB}"/>
              </a:ext>
            </a:extLst>
          </p:cNvPr>
          <p:cNvSpPr>
            <a:spLocks noGrp="1"/>
          </p:cNvSpPr>
          <p:nvPr>
            <p:ph type="sldNum" sz="quarter" idx="12"/>
          </p:nvPr>
        </p:nvSpPr>
        <p:spPr>
          <a:xfrm>
            <a:off x="9900458" y="6459785"/>
            <a:ext cx="1312025" cy="365125"/>
          </a:xfrm>
        </p:spPr>
        <p:txBody>
          <a:bodyPr>
            <a:normAutofit/>
          </a:bodyPr>
          <a:lstStyle/>
          <a:p>
            <a:pPr>
              <a:spcAft>
                <a:spcPts val="600"/>
              </a:spcAft>
            </a:pPr>
            <a:fld id="{915AA1DD-9445-41B1-BE1D-D1ED1FCE009E}" type="slidenum">
              <a:rPr lang="en-US" b="1">
                <a:solidFill>
                  <a:schemeClr val="tx2"/>
                </a:solidFill>
              </a:rPr>
              <a:pPr>
                <a:spcAft>
                  <a:spcPts val="600"/>
                </a:spcAft>
              </a:pPr>
              <a:t>12</a:t>
            </a:fld>
            <a:endParaRPr lang="en-US" b="1">
              <a:solidFill>
                <a:schemeClr val="tx2"/>
              </a:solidFill>
            </a:endParaRPr>
          </a:p>
        </p:txBody>
      </p:sp>
    </p:spTree>
    <p:extLst>
      <p:ext uri="{BB962C8B-B14F-4D97-AF65-F5344CB8AC3E}">
        <p14:creationId xmlns:p14="http://schemas.microsoft.com/office/powerpoint/2010/main" val="135278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CCB0-12E6-4F9A-8FEF-98D567E9505F}"/>
              </a:ext>
            </a:extLst>
          </p:cNvPr>
          <p:cNvSpPr>
            <a:spLocks noGrp="1"/>
          </p:cNvSpPr>
          <p:nvPr>
            <p:ph type="title"/>
          </p:nvPr>
        </p:nvSpPr>
        <p:spPr/>
        <p:txBody>
          <a:bodyPr/>
          <a:lstStyle/>
          <a:p>
            <a:r>
              <a:rPr lang="en-US" b="1" dirty="0"/>
              <a:t>Immigration Reform – and –</a:t>
            </a:r>
            <a:br>
              <a:rPr lang="en-US" b="1" dirty="0"/>
            </a:br>
            <a:r>
              <a:rPr lang="en-US" b="1" dirty="0"/>
              <a:t>Farm Bill Reauthorization</a:t>
            </a:r>
          </a:p>
        </p:txBody>
      </p:sp>
      <p:sp>
        <p:nvSpPr>
          <p:cNvPr id="3" name="Content Placeholder 2">
            <a:extLst>
              <a:ext uri="{FF2B5EF4-FFF2-40B4-BE49-F238E27FC236}">
                <a16:creationId xmlns:a16="http://schemas.microsoft.com/office/drawing/2014/main" id="{96F17205-391A-4E54-B51A-C42EC30C15C7}"/>
              </a:ext>
            </a:extLst>
          </p:cNvPr>
          <p:cNvSpPr>
            <a:spLocks noGrp="1"/>
          </p:cNvSpPr>
          <p:nvPr>
            <p:ph idx="1"/>
          </p:nvPr>
        </p:nvSpPr>
        <p:spPr>
          <a:xfrm>
            <a:off x="925034" y="1845734"/>
            <a:ext cx="10058400" cy="4023360"/>
          </a:xfrm>
        </p:spPr>
        <p:txBody>
          <a:bodyPr>
            <a:normAutofit/>
          </a:bodyPr>
          <a:lstStyle/>
          <a:p>
            <a:pPr lvl="1">
              <a:spcBef>
                <a:spcPts val="600"/>
              </a:spcBef>
              <a:spcAft>
                <a:spcPts val="1200"/>
              </a:spcAft>
              <a:buFont typeface="Wingdings" panose="05000000000000000000" pitchFamily="2" charset="2"/>
              <a:buChar char="v"/>
            </a:pPr>
            <a:r>
              <a:rPr lang="en-US" sz="2000" dirty="0"/>
              <a:t>Agriculture in Monterey County supports over 64,000 jobs and injects nearly $12 billion into our local economy</a:t>
            </a:r>
          </a:p>
          <a:p>
            <a:pPr lvl="1">
              <a:spcBef>
                <a:spcPts val="600"/>
              </a:spcBef>
              <a:spcAft>
                <a:spcPts val="1200"/>
              </a:spcAft>
              <a:buFont typeface="Wingdings" panose="05000000000000000000" pitchFamily="2" charset="2"/>
              <a:buChar char="v"/>
            </a:pPr>
            <a:r>
              <a:rPr lang="en-US" sz="2000" dirty="0"/>
              <a:t>Current immigration policies make it difficult to meet the workforce needs of our local agricultural industry</a:t>
            </a:r>
          </a:p>
          <a:p>
            <a:pPr lvl="1">
              <a:spcBef>
                <a:spcPts val="600"/>
              </a:spcBef>
              <a:spcAft>
                <a:spcPts val="1200"/>
              </a:spcAft>
              <a:buFont typeface="Wingdings" panose="05000000000000000000" pitchFamily="2" charset="2"/>
              <a:buChar char="v"/>
            </a:pPr>
            <a:r>
              <a:rPr lang="en-US" sz="2000" dirty="0"/>
              <a:t>The Farm Workforce Modernization Act would benefit workers and employers while allowing certain farmworkers to earn legal status through continued agricultural employment</a:t>
            </a:r>
          </a:p>
          <a:p>
            <a:pPr lvl="1">
              <a:spcBef>
                <a:spcPts val="600"/>
              </a:spcBef>
              <a:spcAft>
                <a:spcPts val="1200"/>
              </a:spcAft>
              <a:buFont typeface="Wingdings" panose="05000000000000000000" pitchFamily="2" charset="2"/>
              <a:buChar char="v"/>
            </a:pPr>
            <a:r>
              <a:rPr lang="en-US" sz="2000" dirty="0"/>
              <a:t>Reauthorization of the Farm Bill is critical for our local agricultural industry, consumers, and the natural environment</a:t>
            </a:r>
          </a:p>
          <a:p>
            <a:endParaRPr lang="en-US" dirty="0"/>
          </a:p>
        </p:txBody>
      </p:sp>
      <p:sp>
        <p:nvSpPr>
          <p:cNvPr id="4" name="Footer Placeholder 3">
            <a:extLst>
              <a:ext uri="{FF2B5EF4-FFF2-40B4-BE49-F238E27FC236}">
                <a16:creationId xmlns:a16="http://schemas.microsoft.com/office/drawing/2014/main" id="{B9322492-5053-40F1-B1E8-03E5064EA605}"/>
              </a:ext>
            </a:extLst>
          </p:cNvPr>
          <p:cNvSpPr>
            <a:spLocks noGrp="1"/>
          </p:cNvSpPr>
          <p:nvPr>
            <p:ph type="ftr" sz="quarter" idx="11"/>
          </p:nvPr>
        </p:nvSpPr>
        <p:spPr/>
        <p:txBody>
          <a:bodyPr/>
          <a:lstStyle/>
          <a:p>
            <a:r>
              <a:rPr lang="en-US" dirty="0"/>
              <a:t>2023 LEGISLATIVE WORKSHOP</a:t>
            </a:r>
          </a:p>
        </p:txBody>
      </p:sp>
      <p:sp>
        <p:nvSpPr>
          <p:cNvPr id="5" name="Slide Number Placeholder 4">
            <a:extLst>
              <a:ext uri="{FF2B5EF4-FFF2-40B4-BE49-F238E27FC236}">
                <a16:creationId xmlns:a16="http://schemas.microsoft.com/office/drawing/2014/main" id="{CE48BB9E-9703-4B3D-995F-C9F04F5C0A26}"/>
              </a:ext>
            </a:extLst>
          </p:cNvPr>
          <p:cNvSpPr>
            <a:spLocks noGrp="1"/>
          </p:cNvSpPr>
          <p:nvPr>
            <p:ph type="sldNum" sz="quarter" idx="12"/>
          </p:nvPr>
        </p:nvSpPr>
        <p:spPr/>
        <p:txBody>
          <a:bodyPr/>
          <a:lstStyle/>
          <a:p>
            <a:fld id="{915AA1DD-9445-41B1-BE1D-D1ED1FCE009E}" type="slidenum">
              <a:rPr lang="en-US" smtClean="0"/>
              <a:t>13</a:t>
            </a:fld>
            <a:endParaRPr lang="en-US"/>
          </a:p>
        </p:txBody>
      </p:sp>
    </p:spTree>
    <p:extLst>
      <p:ext uri="{BB962C8B-B14F-4D97-AF65-F5344CB8AC3E}">
        <p14:creationId xmlns:p14="http://schemas.microsoft.com/office/powerpoint/2010/main" val="419363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993D-51EF-4689-8966-6DC347AFAFF4}"/>
              </a:ext>
            </a:extLst>
          </p:cNvPr>
          <p:cNvSpPr>
            <a:spLocks noGrp="1"/>
          </p:cNvSpPr>
          <p:nvPr>
            <p:ph type="title"/>
          </p:nvPr>
        </p:nvSpPr>
        <p:spPr/>
        <p:txBody>
          <a:bodyPr/>
          <a:lstStyle/>
          <a:p>
            <a:r>
              <a:rPr lang="en-US" b="1" dirty="0"/>
              <a:t>FEMA Disaster Assistance Cost Recovery</a:t>
            </a:r>
            <a:br>
              <a:rPr lang="en-US" b="1" dirty="0"/>
            </a:br>
            <a:r>
              <a:rPr lang="en-US" sz="2000" b="1" dirty="0"/>
              <a:t>Improve FEMA Public Assistance Program, expedite grant award processing, streamline disaster debris removal programs.</a:t>
            </a:r>
            <a:endParaRPr lang="en-US" b="1" dirty="0"/>
          </a:p>
        </p:txBody>
      </p:sp>
      <p:sp>
        <p:nvSpPr>
          <p:cNvPr id="3" name="Content Placeholder 2">
            <a:extLst>
              <a:ext uri="{FF2B5EF4-FFF2-40B4-BE49-F238E27FC236}">
                <a16:creationId xmlns:a16="http://schemas.microsoft.com/office/drawing/2014/main" id="{CC2FB44C-C997-4D8C-BE03-627FA59DD25C}"/>
              </a:ext>
            </a:extLst>
          </p:cNvPr>
          <p:cNvSpPr>
            <a:spLocks noGrp="1"/>
          </p:cNvSpPr>
          <p:nvPr>
            <p:ph idx="1"/>
          </p:nvPr>
        </p:nvSpPr>
        <p:spPr>
          <a:xfrm>
            <a:off x="978010" y="1845734"/>
            <a:ext cx="10177670" cy="4023360"/>
          </a:xfrm>
        </p:spPr>
        <p:txBody>
          <a:bodyPr>
            <a:normAutofit fontScale="92500" lnSpcReduction="10000"/>
          </a:bodyPr>
          <a:lstStyle/>
          <a:p>
            <a:pPr lvl="1">
              <a:buFont typeface="Wingdings" panose="05000000000000000000" pitchFamily="2" charset="2"/>
              <a:buChar char="v"/>
            </a:pPr>
            <a:r>
              <a:rPr lang="en-US" sz="1600" dirty="0">
                <a:effectLst/>
                <a:latin typeface="Calibri" panose="020F0502020204030204" pitchFamily="34" charset="0"/>
                <a:ea typeface="Times New Roman" panose="02020603050405020304" pitchFamily="18" charset="0"/>
              </a:rPr>
              <a:t>The County is working with CalOES and FEMA to recover emergency costs related to the COVID-19 Public Health Emergency, 2020 Wildfires, and 2021 Winter Storms. Millions </a:t>
            </a:r>
            <a:r>
              <a:rPr lang="en-US" sz="1600" dirty="0">
                <a:latin typeface="Calibri" panose="020F0502020204030204" pitchFamily="34" charset="0"/>
                <a:ea typeface="Times New Roman" panose="02020603050405020304" pitchFamily="18" charset="0"/>
              </a:rPr>
              <a:t>in FEMA Public Assistance grant requests have been submitted. Lengthy FEMA review time, at times taking 2-years to recover approved and expended costs for disaster response and recovery efforts.</a:t>
            </a:r>
          </a:p>
          <a:p>
            <a:pPr lvl="1">
              <a:buFont typeface="Wingdings" panose="05000000000000000000" pitchFamily="2" charset="2"/>
              <a:buChar char="v"/>
            </a:pPr>
            <a:r>
              <a:rPr lang="en-US" sz="1600" dirty="0">
                <a:latin typeface="Calibri" panose="020F0502020204030204" pitchFamily="34" charset="0"/>
                <a:ea typeface="Times New Roman" panose="02020603050405020304" pitchFamily="18" charset="0"/>
              </a:rPr>
              <a:t>Concern</a:t>
            </a:r>
            <a:r>
              <a:rPr lang="en-US" sz="1600" dirty="0">
                <a:effectLst/>
                <a:latin typeface="Calibri" panose="020F0502020204030204" pitchFamily="34" charset="0"/>
                <a:ea typeface="Times New Roman" panose="02020603050405020304" pitchFamily="18" charset="0"/>
              </a:rPr>
              <a:t> that FEMA may reduce or change how disaster events qualify for reimbursement funding. </a:t>
            </a:r>
            <a:r>
              <a:rPr lang="en-US" sz="1600" dirty="0">
                <a:latin typeface="Calibri" panose="020F0502020204030204" pitchFamily="34" charset="0"/>
                <a:ea typeface="Times New Roman" panose="02020603050405020304" pitchFamily="18" charset="0"/>
              </a:rPr>
              <a:t>The </a:t>
            </a:r>
            <a:r>
              <a:rPr lang="en-US" sz="1600" dirty="0">
                <a:effectLst/>
                <a:latin typeface="Calibri" panose="020F0502020204030204" pitchFamily="34" charset="0"/>
                <a:ea typeface="Times New Roman" panose="02020603050405020304" pitchFamily="18" charset="0"/>
              </a:rPr>
              <a:t>County is recovering from multiple disaster events and working to increase staff capacity to meet the time consuming, complex, and cumbersome process of ensuring documentation and projects are submitted to CalOES and FEMA in an efficient and effective manner.</a:t>
            </a:r>
          </a:p>
          <a:p>
            <a:pPr lvl="1">
              <a:buFont typeface="Wingdings" panose="05000000000000000000" pitchFamily="2" charset="2"/>
              <a:buChar char="v"/>
            </a:pPr>
            <a:r>
              <a:rPr lang="en-US" sz="1600" dirty="0">
                <a:latin typeface="Calibri" panose="020F0502020204030204" pitchFamily="34" charset="0"/>
                <a:ea typeface="Times New Roman" panose="02020603050405020304" pitchFamily="18" charset="0"/>
              </a:rPr>
              <a:t>T</a:t>
            </a:r>
            <a:r>
              <a:rPr lang="en-US" sz="1600" dirty="0">
                <a:effectLst/>
                <a:latin typeface="Calibri" panose="020F0502020204030204" pitchFamily="34" charset="0"/>
                <a:ea typeface="Times New Roman" panose="02020603050405020304" pitchFamily="18" charset="0"/>
              </a:rPr>
              <a:t>he County participated in the CalOES/CalRecycle Government Sponsored Private Property Debris Removal Program after the 2020 Wildfires. Debris removal complete in August 2021. The County has not received a MOU from CalOES outlining County  responsibilities to collect insurance monies from participating property owners; and has not received invoices or receipts per parcel. Until such time, the County cannot move forward with ensuring there have not been a duplication of benefits.</a:t>
            </a:r>
          </a:p>
          <a:p>
            <a:pPr lvl="1">
              <a:buFont typeface="Wingdings" panose="05000000000000000000" pitchFamily="2" charset="2"/>
              <a:buChar char="v"/>
            </a:pPr>
            <a:r>
              <a:rPr lang="en-US" sz="1600" dirty="0">
                <a:latin typeface="Calibri" panose="020F0502020204030204" pitchFamily="34" charset="0"/>
                <a:ea typeface="Times New Roman" panose="02020603050405020304" pitchFamily="18" charset="0"/>
              </a:rPr>
              <a:t>T</a:t>
            </a:r>
            <a:r>
              <a:rPr lang="en-US" sz="1600" dirty="0">
                <a:effectLst/>
                <a:latin typeface="Calibri" panose="020F0502020204030204" pitchFamily="34" charset="0"/>
                <a:ea typeface="Times New Roman" panose="02020603050405020304" pitchFamily="18" charset="0"/>
              </a:rPr>
              <a:t>he County recommends that  CalOES and FEMA evaluate policies in the FEMA Public Assistance Program and Policy Guide to address Private Property Debris Removal Program eligibility for structures with multiple standing walls, communities with gates, and communities with homeowner associations to make them more equitable, efficient, and streamlined.</a:t>
            </a:r>
            <a:endParaRPr lang="en-US" sz="1600" dirty="0">
              <a:effectLst/>
              <a:latin typeface="Times New Roman" panose="02020603050405020304" pitchFamily="18" charset="0"/>
              <a:ea typeface="Times New Roman" panose="02020603050405020304" pitchFamily="18" charset="0"/>
            </a:endParaRPr>
          </a:p>
          <a:p>
            <a:pPr lvl="1">
              <a:spcBef>
                <a:spcPts val="0"/>
              </a:spcBef>
              <a:spcAft>
                <a:spcPts val="800"/>
              </a:spcAft>
              <a:buFont typeface="Wingdings" panose="05000000000000000000" pitchFamily="2" charset="2"/>
              <a:buChar char="v"/>
            </a:pPr>
            <a:r>
              <a:rPr lang="en-US" sz="1600" dirty="0">
                <a:effectLst/>
                <a:latin typeface="Calibri" panose="020F0502020204030204" pitchFamily="34" charset="0"/>
                <a:ea typeface="Times New Roman" panose="02020603050405020304" pitchFamily="18" charset="0"/>
              </a:rPr>
              <a:t>After the 2020 Wildfires, the River Fire Burn Scar has created regular debris, mud, and flood flows for residents downslope. The most notable event was the 2021 Winter Storms, in which 25 residential properties were damaged or destroyed. Due to the scale of the damage, residents have been unable to access any disaster relief services. Most notably is the complex challenges surrounding mud and flood flows from County, State, and Federal wildland into residential areas, impacting private roads. Some of these private residential roads impacted are not owned by any one person or group of individuals and therefore the cost and responsibility of mud and debris removal on these roads is unknown. </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pPr>
            <a:endParaRPr lang="en-US" dirty="0"/>
          </a:p>
        </p:txBody>
      </p:sp>
      <p:sp>
        <p:nvSpPr>
          <p:cNvPr id="4" name="Footer Placeholder 3">
            <a:extLst>
              <a:ext uri="{FF2B5EF4-FFF2-40B4-BE49-F238E27FC236}">
                <a16:creationId xmlns:a16="http://schemas.microsoft.com/office/drawing/2014/main" id="{13C0ACFC-CA4B-4B90-AA6E-5B0882CFDBF7}"/>
              </a:ext>
            </a:extLst>
          </p:cNvPr>
          <p:cNvSpPr>
            <a:spLocks noGrp="1"/>
          </p:cNvSpPr>
          <p:nvPr>
            <p:ph type="ftr" sz="quarter" idx="11"/>
          </p:nvPr>
        </p:nvSpPr>
        <p:spPr/>
        <p:txBody>
          <a:bodyPr/>
          <a:lstStyle/>
          <a:p>
            <a:r>
              <a:rPr lang="en-US" dirty="0"/>
              <a:t>2023 LEGISLATIVE WORKSHOP</a:t>
            </a:r>
          </a:p>
        </p:txBody>
      </p:sp>
      <p:sp>
        <p:nvSpPr>
          <p:cNvPr id="5" name="Slide Number Placeholder 4">
            <a:extLst>
              <a:ext uri="{FF2B5EF4-FFF2-40B4-BE49-F238E27FC236}">
                <a16:creationId xmlns:a16="http://schemas.microsoft.com/office/drawing/2014/main" id="{5F57DAD5-2811-4B92-8EA6-9E0AC511665A}"/>
              </a:ext>
            </a:extLst>
          </p:cNvPr>
          <p:cNvSpPr>
            <a:spLocks noGrp="1"/>
          </p:cNvSpPr>
          <p:nvPr>
            <p:ph type="sldNum" sz="quarter" idx="12"/>
          </p:nvPr>
        </p:nvSpPr>
        <p:spPr/>
        <p:txBody>
          <a:bodyPr/>
          <a:lstStyle/>
          <a:p>
            <a:fld id="{915AA1DD-9445-41B1-BE1D-D1ED1FCE009E}" type="slidenum">
              <a:rPr lang="en-US" smtClean="0"/>
              <a:t>14</a:t>
            </a:fld>
            <a:endParaRPr lang="en-US"/>
          </a:p>
        </p:txBody>
      </p:sp>
    </p:spTree>
    <p:extLst>
      <p:ext uri="{BB962C8B-B14F-4D97-AF65-F5344CB8AC3E}">
        <p14:creationId xmlns:p14="http://schemas.microsoft.com/office/powerpoint/2010/main" val="285739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220B84D-C359-4D95-AA25-5FC97B587895}"/>
              </a:ext>
            </a:extLst>
          </p:cNvPr>
          <p:cNvSpPr>
            <a:spLocks noGrp="1"/>
          </p:cNvSpPr>
          <p:nvPr>
            <p:ph type="title"/>
          </p:nvPr>
        </p:nvSpPr>
        <p:spPr>
          <a:xfrm>
            <a:off x="492370" y="605896"/>
            <a:ext cx="3219010" cy="5646208"/>
          </a:xfrm>
        </p:spPr>
        <p:txBody>
          <a:bodyPr anchor="ctr">
            <a:normAutofit/>
          </a:bodyPr>
          <a:lstStyle/>
          <a:p>
            <a:r>
              <a:rPr lang="en-US" sz="3600" b="1" i="1" dirty="0">
                <a:solidFill>
                  <a:srgbClr val="FFFFFF"/>
                </a:solidFill>
              </a:rPr>
              <a:t>Legislative Proposal</a:t>
            </a:r>
            <a:br>
              <a:rPr lang="en-US" sz="3600" b="1" i="1" dirty="0">
                <a:solidFill>
                  <a:srgbClr val="FFFFFF"/>
                </a:solidFill>
              </a:rPr>
            </a:br>
            <a:br>
              <a:rPr lang="en-US" sz="3600" b="1" i="1" dirty="0">
                <a:solidFill>
                  <a:srgbClr val="FFFFFF"/>
                </a:solidFill>
              </a:rPr>
            </a:br>
            <a:r>
              <a:rPr lang="en-US" sz="3600" b="1" i="1" dirty="0">
                <a:solidFill>
                  <a:srgbClr val="FFFFFF"/>
                </a:solidFill>
              </a:rPr>
              <a:t>Monterey County </a:t>
            </a:r>
            <a:br>
              <a:rPr lang="en-US" sz="3600" b="1" i="1" dirty="0">
                <a:solidFill>
                  <a:srgbClr val="FFFFFF"/>
                </a:solidFill>
              </a:rPr>
            </a:br>
            <a:r>
              <a:rPr lang="en-US" sz="3600" b="1" i="1" dirty="0">
                <a:solidFill>
                  <a:srgbClr val="FFFFFF"/>
                </a:solidFill>
              </a:rPr>
              <a:t>Veterans Home </a:t>
            </a:r>
          </a:p>
        </p:txBody>
      </p:sp>
      <p:sp>
        <p:nvSpPr>
          <p:cNvPr id="13"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Content Placeholder 2">
            <a:extLst>
              <a:ext uri="{FF2B5EF4-FFF2-40B4-BE49-F238E27FC236}">
                <a16:creationId xmlns:a16="http://schemas.microsoft.com/office/drawing/2014/main" id="{CF309C0F-DAD8-45F0-B5A4-C96FDA163B6B}"/>
              </a:ext>
            </a:extLst>
          </p:cNvPr>
          <p:cNvSpPr>
            <a:spLocks noGrp="1"/>
          </p:cNvSpPr>
          <p:nvPr>
            <p:ph idx="1"/>
          </p:nvPr>
        </p:nvSpPr>
        <p:spPr>
          <a:xfrm>
            <a:off x="4742016" y="605896"/>
            <a:ext cx="6413663" cy="5646208"/>
          </a:xfrm>
        </p:spPr>
        <p:txBody>
          <a:bodyPr anchor="ctr">
            <a:normAutofit/>
          </a:bodyPr>
          <a:lstStyle/>
          <a:p>
            <a:r>
              <a:rPr lang="en-US" sz="1700" dirty="0"/>
              <a:t>The County will sponsor State legislation that permits the construction of a Veterans Home in Monterey County – preferably on or near the former Fort Ord. </a:t>
            </a:r>
          </a:p>
          <a:p>
            <a:r>
              <a:rPr lang="en-US" sz="1700" dirty="0"/>
              <a:t>The scope of the project, location and cost are to be determined in coordination with the California Department of Veterans Affairs (CalVet) and U.S. Department of Veterans Affairs (VA).  </a:t>
            </a:r>
          </a:p>
          <a:p>
            <a:r>
              <a:rPr lang="en-US" sz="1700" dirty="0"/>
              <a:t>Proposal seeks to authorize legislation similar to SB 1234 (Johannessen) in 2002 that would authorize the State Public Works Board to issue lease-revenue bonds to finance acquisition, design, and construction of an additional Veterans Home in Monterey County, and to allow the State Department of General Services, on behalf of CalVet, to construct an additional Veterans Home. The legislation should also seek a continuous appropriation for its operation. </a:t>
            </a:r>
          </a:p>
          <a:p>
            <a:r>
              <a:rPr lang="en-US" sz="1700" dirty="0"/>
              <a:t>Federal legislative efforts are also needed to secure two-thirds of the costs for the acquisition, design and construction and a continuous appropriation for its operation through the U.S. Department of Veterans Affairs (VA).</a:t>
            </a:r>
            <a:endParaRPr lang="en-US" sz="1700" dirty="0">
              <a:highlight>
                <a:srgbClr val="C0C0C0"/>
              </a:highlight>
            </a:endParaRPr>
          </a:p>
          <a:p>
            <a:endParaRPr lang="en-US" sz="1700" dirty="0"/>
          </a:p>
        </p:txBody>
      </p:sp>
      <p:sp>
        <p:nvSpPr>
          <p:cNvPr id="4" name="Footer Placeholder 3">
            <a:extLst>
              <a:ext uri="{FF2B5EF4-FFF2-40B4-BE49-F238E27FC236}">
                <a16:creationId xmlns:a16="http://schemas.microsoft.com/office/drawing/2014/main" id="{5E96F3BE-29C0-418E-9CF2-0DE73079DCF7}"/>
              </a:ext>
            </a:extLst>
          </p:cNvPr>
          <p:cNvSpPr>
            <a:spLocks noGrp="1"/>
          </p:cNvSpPr>
          <p:nvPr>
            <p:ph type="ftr" sz="quarter" idx="11"/>
          </p:nvPr>
        </p:nvSpPr>
        <p:spPr>
          <a:xfrm>
            <a:off x="4742017" y="6459785"/>
            <a:ext cx="5105169" cy="365125"/>
          </a:xfrm>
        </p:spPr>
        <p:txBody>
          <a:bodyPr>
            <a:normAutofit/>
          </a:bodyPr>
          <a:lstStyle/>
          <a:p>
            <a:pPr>
              <a:spcAft>
                <a:spcPts val="600"/>
              </a:spcAft>
            </a:pPr>
            <a:r>
              <a:rPr lang="en-US" b="1" dirty="0">
                <a:solidFill>
                  <a:schemeClr val="tx2"/>
                </a:solidFill>
              </a:rPr>
              <a:t>2023 LEGISLATIVE WORKSHOP</a:t>
            </a:r>
          </a:p>
        </p:txBody>
      </p:sp>
      <p:sp>
        <p:nvSpPr>
          <p:cNvPr id="5" name="Slide Number Placeholder 4">
            <a:extLst>
              <a:ext uri="{FF2B5EF4-FFF2-40B4-BE49-F238E27FC236}">
                <a16:creationId xmlns:a16="http://schemas.microsoft.com/office/drawing/2014/main" id="{03396EBD-1FDC-4BD4-8319-F5ABB8508B95}"/>
              </a:ext>
            </a:extLst>
          </p:cNvPr>
          <p:cNvSpPr>
            <a:spLocks noGrp="1"/>
          </p:cNvSpPr>
          <p:nvPr>
            <p:ph type="sldNum" sz="quarter" idx="12"/>
          </p:nvPr>
        </p:nvSpPr>
        <p:spPr>
          <a:xfrm>
            <a:off x="10123055" y="6459785"/>
            <a:ext cx="1089428" cy="365125"/>
          </a:xfrm>
        </p:spPr>
        <p:txBody>
          <a:bodyPr>
            <a:normAutofit/>
          </a:bodyPr>
          <a:lstStyle/>
          <a:p>
            <a:pPr>
              <a:spcAft>
                <a:spcPts val="600"/>
              </a:spcAft>
            </a:pPr>
            <a:fld id="{915AA1DD-9445-41B1-BE1D-D1ED1FCE009E}" type="slidenum">
              <a:rPr lang="en-US" b="1">
                <a:solidFill>
                  <a:schemeClr val="tx2"/>
                </a:solidFill>
              </a:rPr>
              <a:pPr>
                <a:spcAft>
                  <a:spcPts val="600"/>
                </a:spcAft>
              </a:pPr>
              <a:t>2</a:t>
            </a:fld>
            <a:endParaRPr lang="en-US" b="1">
              <a:solidFill>
                <a:schemeClr val="tx2"/>
              </a:solidFill>
            </a:endParaRPr>
          </a:p>
        </p:txBody>
      </p:sp>
    </p:spTree>
    <p:extLst>
      <p:ext uri="{BB962C8B-B14F-4D97-AF65-F5344CB8AC3E}">
        <p14:creationId xmlns:p14="http://schemas.microsoft.com/office/powerpoint/2010/main" val="74660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0">
            <a:extLst>
              <a:ext uri="{FF2B5EF4-FFF2-40B4-BE49-F238E27FC236}">
                <a16:creationId xmlns:a16="http://schemas.microsoft.com/office/drawing/2014/main" id="{73734CDA-1CE8-4F1C-B0B3-AAB252B01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0B84D-C359-4D95-AA25-5FC97B587895}"/>
              </a:ext>
            </a:extLst>
          </p:cNvPr>
          <p:cNvSpPr>
            <a:spLocks noGrp="1"/>
          </p:cNvSpPr>
          <p:nvPr>
            <p:ph type="title"/>
          </p:nvPr>
        </p:nvSpPr>
        <p:spPr>
          <a:xfrm>
            <a:off x="4974771" y="634946"/>
            <a:ext cx="6574972" cy="1450757"/>
          </a:xfrm>
        </p:spPr>
        <p:txBody>
          <a:bodyPr>
            <a:normAutofit/>
          </a:bodyPr>
          <a:lstStyle/>
          <a:p>
            <a:r>
              <a:rPr lang="en-US" b="1" i="1" dirty="0"/>
              <a:t>CalVet Veterans Homes</a:t>
            </a:r>
          </a:p>
        </p:txBody>
      </p:sp>
      <p:pic>
        <p:nvPicPr>
          <p:cNvPr id="6" name="Picture 5">
            <a:extLst>
              <a:ext uri="{FF2B5EF4-FFF2-40B4-BE49-F238E27FC236}">
                <a16:creationId xmlns:a16="http://schemas.microsoft.com/office/drawing/2014/main" id="{C684C09C-B59B-48B7-9B2C-02780E3A952E}"/>
              </a:ext>
            </a:extLst>
          </p:cNvPr>
          <p:cNvPicPr>
            <a:picLocks noChangeAspect="1"/>
          </p:cNvPicPr>
          <p:nvPr/>
        </p:nvPicPr>
        <p:blipFill>
          <a:blip r:embed="rId2"/>
          <a:stretch>
            <a:fillRect/>
          </a:stretch>
        </p:blipFill>
        <p:spPr>
          <a:xfrm>
            <a:off x="633999" y="1004267"/>
            <a:ext cx="4001315" cy="4586034"/>
          </a:xfrm>
          <a:prstGeom prst="rect">
            <a:avLst/>
          </a:prstGeom>
        </p:spPr>
      </p:pic>
      <p:cxnSp>
        <p:nvCxnSpPr>
          <p:cNvPr id="26" name="Straight Connector 12">
            <a:extLst>
              <a:ext uri="{FF2B5EF4-FFF2-40B4-BE49-F238E27FC236}">
                <a16:creationId xmlns:a16="http://schemas.microsoft.com/office/drawing/2014/main" id="{D7143990-FA50-4B23-AE6D-E17D22F526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F309C0F-DAD8-45F0-B5A4-C96FDA163B6B}"/>
              </a:ext>
            </a:extLst>
          </p:cNvPr>
          <p:cNvSpPr>
            <a:spLocks noGrp="1"/>
          </p:cNvSpPr>
          <p:nvPr>
            <p:ph idx="1"/>
          </p:nvPr>
        </p:nvSpPr>
        <p:spPr>
          <a:xfrm>
            <a:off x="4974769" y="2198914"/>
            <a:ext cx="6574973" cy="3670180"/>
          </a:xfrm>
        </p:spPr>
        <p:txBody>
          <a:bodyPr>
            <a:normAutofit/>
          </a:bodyPr>
          <a:lstStyle/>
          <a:p>
            <a:r>
              <a:rPr lang="en-US" sz="1600" dirty="0"/>
              <a:t>CalVet has eight (8) Veterans Homes that offer affordable long-term care to Veterans who are age 55+, eligible spouses and domestic partners are eligible to apply for admission. </a:t>
            </a:r>
          </a:p>
          <a:p>
            <a:r>
              <a:rPr lang="en-US" sz="1600" dirty="0"/>
              <a:t>The age requirement is waived for disabled or homeless veterans needing long-term care.</a:t>
            </a:r>
          </a:p>
          <a:p>
            <a:r>
              <a:rPr lang="en-US" sz="1600" dirty="0"/>
              <a:t>Services range from independent living programs with minimal support to 24/7 skilled nursing and dementia care for veterans with significant clinical needs. </a:t>
            </a:r>
          </a:p>
          <a:p>
            <a:r>
              <a:rPr lang="en-US" sz="1600" dirty="0"/>
              <a:t>Four (4) of the Veterans Homes offer skilled nursing and dementia care, all of which have 2 to 5+ year waiting lists. </a:t>
            </a:r>
          </a:p>
          <a:p>
            <a:r>
              <a:rPr lang="en-US" sz="1600" dirty="0"/>
              <a:t>All the Veterans Homes are at a considerable distance from Monterey County with the closest in Fresno and Yountville (both 2.5 hours away) and Ventura (4 hours away). </a:t>
            </a:r>
          </a:p>
        </p:txBody>
      </p:sp>
      <p:sp>
        <p:nvSpPr>
          <p:cNvPr id="30" name="Rectangle 14">
            <a:extLst>
              <a:ext uri="{FF2B5EF4-FFF2-40B4-BE49-F238E27FC236}">
                <a16:creationId xmlns:a16="http://schemas.microsoft.com/office/drawing/2014/main" id="{29765C2F-E3D0-4261-9A4A-F97B2C609A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F4A5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16">
            <a:extLst>
              <a:ext uri="{FF2B5EF4-FFF2-40B4-BE49-F238E27FC236}">
                <a16:creationId xmlns:a16="http://schemas.microsoft.com/office/drawing/2014/main" id="{6638892E-C2A5-4DB9-B4D3-22B4DA4B3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2344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5E96F3BE-29C0-418E-9CF2-0DE73079DCF7}"/>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b="1" dirty="0"/>
              <a:t>2023 LEGISLATIVE WORKSHOP</a:t>
            </a:r>
          </a:p>
        </p:txBody>
      </p:sp>
      <p:sp>
        <p:nvSpPr>
          <p:cNvPr id="5" name="Slide Number Placeholder 4">
            <a:extLst>
              <a:ext uri="{FF2B5EF4-FFF2-40B4-BE49-F238E27FC236}">
                <a16:creationId xmlns:a16="http://schemas.microsoft.com/office/drawing/2014/main" id="{03396EBD-1FDC-4BD4-8319-F5ABB8508B95}"/>
              </a:ext>
            </a:extLst>
          </p:cNvPr>
          <p:cNvSpPr>
            <a:spLocks noGrp="1"/>
          </p:cNvSpPr>
          <p:nvPr>
            <p:ph type="sldNum" sz="quarter" idx="12"/>
          </p:nvPr>
        </p:nvSpPr>
        <p:spPr>
          <a:xfrm>
            <a:off x="9900458" y="6459785"/>
            <a:ext cx="1312025" cy="365125"/>
          </a:xfrm>
        </p:spPr>
        <p:txBody>
          <a:bodyPr>
            <a:normAutofit/>
          </a:bodyPr>
          <a:lstStyle/>
          <a:p>
            <a:pPr>
              <a:spcAft>
                <a:spcPts val="600"/>
              </a:spcAft>
            </a:pPr>
            <a:fld id="{915AA1DD-9445-41B1-BE1D-D1ED1FCE009E}" type="slidenum">
              <a:rPr lang="en-US" b="1" smtClean="0"/>
              <a:pPr>
                <a:spcAft>
                  <a:spcPts val="600"/>
                </a:spcAft>
              </a:pPr>
              <a:t>3</a:t>
            </a:fld>
            <a:endParaRPr lang="en-US" b="1"/>
          </a:p>
        </p:txBody>
      </p:sp>
    </p:spTree>
    <p:extLst>
      <p:ext uri="{BB962C8B-B14F-4D97-AF65-F5344CB8AC3E}">
        <p14:creationId xmlns:p14="http://schemas.microsoft.com/office/powerpoint/2010/main" val="424212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13">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220B84D-C359-4D95-AA25-5FC97B587895}"/>
              </a:ext>
            </a:extLst>
          </p:cNvPr>
          <p:cNvSpPr>
            <a:spLocks noGrp="1"/>
          </p:cNvSpPr>
          <p:nvPr>
            <p:ph type="title"/>
          </p:nvPr>
        </p:nvSpPr>
        <p:spPr>
          <a:xfrm>
            <a:off x="492370" y="516836"/>
            <a:ext cx="3282188" cy="727173"/>
          </a:xfrm>
        </p:spPr>
        <p:txBody>
          <a:bodyPr>
            <a:normAutofit/>
          </a:bodyPr>
          <a:lstStyle/>
          <a:p>
            <a:r>
              <a:rPr lang="en-US" sz="3300" b="1" dirty="0">
                <a:solidFill>
                  <a:srgbClr val="FFFFFF"/>
                </a:solidFill>
              </a:rPr>
              <a:t>California Veterans</a:t>
            </a:r>
          </a:p>
        </p:txBody>
      </p:sp>
      <p:sp>
        <p:nvSpPr>
          <p:cNvPr id="3" name="Content Placeholder 2">
            <a:extLst>
              <a:ext uri="{FF2B5EF4-FFF2-40B4-BE49-F238E27FC236}">
                <a16:creationId xmlns:a16="http://schemas.microsoft.com/office/drawing/2014/main" id="{CF309C0F-DAD8-45F0-B5A4-C96FDA163B6B}"/>
              </a:ext>
            </a:extLst>
          </p:cNvPr>
          <p:cNvSpPr>
            <a:spLocks noGrp="1"/>
          </p:cNvSpPr>
          <p:nvPr>
            <p:ph idx="1"/>
          </p:nvPr>
        </p:nvSpPr>
        <p:spPr>
          <a:xfrm>
            <a:off x="492371" y="1244009"/>
            <a:ext cx="3084844" cy="5097155"/>
          </a:xfrm>
        </p:spPr>
        <p:txBody>
          <a:bodyPr>
            <a:normAutofit fontScale="85000" lnSpcReduction="10000"/>
          </a:bodyPr>
          <a:lstStyle/>
          <a:p>
            <a:pPr marL="0" indent="0">
              <a:lnSpc>
                <a:spcPct val="120000"/>
              </a:lnSpc>
              <a:spcAft>
                <a:spcPts val="100"/>
              </a:spcAft>
              <a:buNone/>
            </a:pPr>
            <a:r>
              <a:rPr lang="en-US" sz="2100" dirty="0">
                <a:solidFill>
                  <a:srgbClr val="FFFFFF"/>
                </a:solidFill>
              </a:rPr>
              <a:t>Largest Veteran population in U.S. -  over 1.6 million </a:t>
            </a:r>
          </a:p>
          <a:p>
            <a:pPr lvl="1">
              <a:lnSpc>
                <a:spcPct val="120000"/>
              </a:lnSpc>
              <a:spcBef>
                <a:spcPts val="0"/>
              </a:spcBef>
              <a:spcAft>
                <a:spcPts val="100"/>
              </a:spcAft>
              <a:buFont typeface="Arial" panose="020B0604020202020204" pitchFamily="34" charset="0"/>
              <a:buChar char="•"/>
            </a:pPr>
            <a:r>
              <a:rPr lang="en-US" sz="1900" dirty="0">
                <a:solidFill>
                  <a:srgbClr val="FFFFFF"/>
                </a:solidFill>
              </a:rPr>
              <a:t>21,000  in Monterey County plus thousands of active and reserve military members</a:t>
            </a:r>
          </a:p>
          <a:p>
            <a:pPr lvl="1">
              <a:lnSpc>
                <a:spcPct val="120000"/>
              </a:lnSpc>
              <a:spcBef>
                <a:spcPts val="0"/>
              </a:spcBef>
              <a:spcAft>
                <a:spcPts val="100"/>
              </a:spcAft>
              <a:buFont typeface="Arial" panose="020B0604020202020204" pitchFamily="34" charset="0"/>
              <a:buChar char="•"/>
            </a:pPr>
            <a:r>
              <a:rPr lang="en-US" sz="1900" dirty="0">
                <a:solidFill>
                  <a:srgbClr val="FFFFFF"/>
                </a:solidFill>
              </a:rPr>
              <a:t>57,000 in Santa Clara County</a:t>
            </a:r>
          </a:p>
          <a:p>
            <a:pPr lvl="1">
              <a:lnSpc>
                <a:spcPct val="120000"/>
              </a:lnSpc>
              <a:spcBef>
                <a:spcPts val="0"/>
              </a:spcBef>
              <a:spcAft>
                <a:spcPts val="100"/>
              </a:spcAft>
              <a:buFont typeface="Arial" panose="020B0604020202020204" pitchFamily="34" charset="0"/>
              <a:buChar char="•"/>
            </a:pPr>
            <a:r>
              <a:rPr lang="en-US" sz="1900" dirty="0">
                <a:solidFill>
                  <a:srgbClr val="FFFFFF"/>
                </a:solidFill>
              </a:rPr>
              <a:t>10,000 in Santa Cruz County</a:t>
            </a:r>
          </a:p>
          <a:p>
            <a:pPr lvl="1">
              <a:lnSpc>
                <a:spcPct val="120000"/>
              </a:lnSpc>
              <a:spcBef>
                <a:spcPts val="0"/>
              </a:spcBef>
              <a:spcAft>
                <a:spcPts val="100"/>
              </a:spcAft>
              <a:buFont typeface="Arial" panose="020B0604020202020204" pitchFamily="34" charset="0"/>
              <a:buChar char="•"/>
            </a:pPr>
            <a:r>
              <a:rPr lang="en-US" sz="1900" dirty="0">
                <a:solidFill>
                  <a:srgbClr val="FFFFFF"/>
                </a:solidFill>
              </a:rPr>
              <a:t>17,800 in San Luis Obispo County</a:t>
            </a:r>
          </a:p>
          <a:p>
            <a:pPr lvl="1">
              <a:lnSpc>
                <a:spcPct val="120000"/>
              </a:lnSpc>
              <a:spcBef>
                <a:spcPts val="0"/>
              </a:spcBef>
              <a:spcAft>
                <a:spcPts val="100"/>
              </a:spcAft>
              <a:buFont typeface="Arial" panose="020B0604020202020204" pitchFamily="34" charset="0"/>
              <a:buChar char="•"/>
            </a:pPr>
            <a:r>
              <a:rPr lang="en-US" sz="1900" dirty="0">
                <a:solidFill>
                  <a:srgbClr val="FFFFFF"/>
                </a:solidFill>
              </a:rPr>
              <a:t>2,500 in San Benito County</a:t>
            </a:r>
          </a:p>
          <a:p>
            <a:pPr lvl="1">
              <a:lnSpc>
                <a:spcPct val="120000"/>
              </a:lnSpc>
              <a:spcBef>
                <a:spcPts val="0"/>
              </a:spcBef>
              <a:spcAft>
                <a:spcPts val="100"/>
              </a:spcAft>
              <a:buFont typeface="Arial" panose="020B0604020202020204" pitchFamily="34" charset="0"/>
              <a:buChar char="•"/>
            </a:pPr>
            <a:r>
              <a:rPr lang="en-US" sz="1900" dirty="0">
                <a:solidFill>
                  <a:srgbClr val="FFFFFF"/>
                </a:solidFill>
              </a:rPr>
              <a:t>108,000 collectively</a:t>
            </a:r>
            <a:endParaRPr lang="en-US" sz="1900" strike="sngStrike" dirty="0">
              <a:solidFill>
                <a:srgbClr val="FFFFFF"/>
              </a:solidFill>
              <a:highlight>
                <a:srgbClr val="C0C0C0"/>
              </a:highlight>
            </a:endParaRPr>
          </a:p>
          <a:p>
            <a:pPr marL="0">
              <a:lnSpc>
                <a:spcPct val="120000"/>
              </a:lnSpc>
              <a:spcBef>
                <a:spcPts val="0"/>
              </a:spcBef>
              <a:spcAft>
                <a:spcPts val="100"/>
              </a:spcAft>
              <a:buNone/>
            </a:pPr>
            <a:endParaRPr lang="en-US" sz="2100" dirty="0">
              <a:solidFill>
                <a:srgbClr val="FFFFFF"/>
              </a:solidFill>
            </a:endParaRPr>
          </a:p>
          <a:p>
            <a:pPr marL="0">
              <a:lnSpc>
                <a:spcPct val="120000"/>
              </a:lnSpc>
              <a:spcBef>
                <a:spcPts val="0"/>
              </a:spcBef>
              <a:spcAft>
                <a:spcPts val="100"/>
              </a:spcAft>
              <a:buNone/>
            </a:pPr>
            <a:r>
              <a:rPr lang="en-US" sz="2100" dirty="0">
                <a:solidFill>
                  <a:srgbClr val="FFFFFF"/>
                </a:solidFill>
              </a:rPr>
              <a:t>Accessing VA Compensation and Pension (C&amp;P) Benefits at greater levels than ever before</a:t>
            </a:r>
            <a:r>
              <a:rPr lang="en-US" sz="2100" strike="sngStrike" dirty="0">
                <a:solidFill>
                  <a:srgbClr val="FFFFFF"/>
                </a:solidFill>
              </a:rPr>
              <a:t>.</a:t>
            </a:r>
          </a:p>
          <a:p>
            <a:pPr marL="401638" lvl="2" indent="-233363">
              <a:lnSpc>
                <a:spcPct val="120000"/>
              </a:lnSpc>
              <a:spcBef>
                <a:spcPts val="0"/>
              </a:spcBef>
              <a:spcAft>
                <a:spcPts val="100"/>
              </a:spcAft>
              <a:buFont typeface="Arial" panose="020B0604020202020204" pitchFamily="34" charset="0"/>
              <a:buChar char="•"/>
            </a:pPr>
            <a:r>
              <a:rPr lang="en-US" sz="1900" dirty="0">
                <a:solidFill>
                  <a:srgbClr val="FFFFFF"/>
                </a:solidFill>
              </a:rPr>
              <a:t>15.8% in 2011 v. 27.8% in 2019</a:t>
            </a:r>
          </a:p>
          <a:p>
            <a:pPr marL="401638" lvl="2" indent="-233363">
              <a:lnSpc>
                <a:spcPct val="120000"/>
              </a:lnSpc>
              <a:spcBef>
                <a:spcPts val="0"/>
              </a:spcBef>
              <a:spcAft>
                <a:spcPts val="100"/>
              </a:spcAft>
              <a:buFont typeface="Arial" panose="020B0604020202020204" pitchFamily="34" charset="0"/>
              <a:buChar char="•"/>
            </a:pPr>
            <a:r>
              <a:rPr lang="en-US" sz="1900" dirty="0">
                <a:solidFill>
                  <a:srgbClr val="FFFFFF"/>
                </a:solidFill>
              </a:rPr>
              <a:t>Total - over $8 billion in FY 2019</a:t>
            </a:r>
          </a:p>
        </p:txBody>
      </p:sp>
      <p:sp>
        <p:nvSpPr>
          <p:cNvPr id="11" name="Rectangle 15">
            <a:extLst>
              <a:ext uri="{FF2B5EF4-FFF2-40B4-BE49-F238E27FC236}">
                <a16:creationId xmlns:a16="http://schemas.microsoft.com/office/drawing/2014/main" id="{F9DB1FE5-9D46-433B-99D1-2F1B8DC79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49C783DC-FE9E-4905-B76E-05B056CFC060}"/>
              </a:ext>
            </a:extLst>
          </p:cNvPr>
          <p:cNvPicPr>
            <a:picLocks noChangeAspect="1"/>
          </p:cNvPicPr>
          <p:nvPr/>
        </p:nvPicPr>
        <p:blipFill>
          <a:blip r:embed="rId2"/>
          <a:stretch>
            <a:fillRect/>
          </a:stretch>
        </p:blipFill>
        <p:spPr>
          <a:xfrm>
            <a:off x="4742017" y="898039"/>
            <a:ext cx="6798082" cy="5061921"/>
          </a:xfrm>
          <a:prstGeom prst="rect">
            <a:avLst/>
          </a:prstGeom>
        </p:spPr>
      </p:pic>
      <p:sp>
        <p:nvSpPr>
          <p:cNvPr id="4" name="Footer Placeholder 3">
            <a:extLst>
              <a:ext uri="{FF2B5EF4-FFF2-40B4-BE49-F238E27FC236}">
                <a16:creationId xmlns:a16="http://schemas.microsoft.com/office/drawing/2014/main" id="{5E96F3BE-29C0-418E-9CF2-0DE73079DCF7}"/>
              </a:ext>
            </a:extLst>
          </p:cNvPr>
          <p:cNvSpPr>
            <a:spLocks noGrp="1"/>
          </p:cNvSpPr>
          <p:nvPr>
            <p:ph type="ftr" sz="quarter" idx="11"/>
          </p:nvPr>
        </p:nvSpPr>
        <p:spPr>
          <a:xfrm>
            <a:off x="1089175" y="6459785"/>
            <a:ext cx="3757243" cy="365125"/>
          </a:xfrm>
        </p:spPr>
        <p:txBody>
          <a:bodyPr>
            <a:normAutofit/>
          </a:bodyPr>
          <a:lstStyle/>
          <a:p>
            <a:pPr algn="l">
              <a:spcAft>
                <a:spcPts val="600"/>
              </a:spcAft>
            </a:pPr>
            <a:r>
              <a:rPr lang="en-US" b="1" dirty="0"/>
              <a:t>2023 LEGISLATIVE WORKSHOP</a:t>
            </a:r>
          </a:p>
        </p:txBody>
      </p:sp>
      <p:sp>
        <p:nvSpPr>
          <p:cNvPr id="5" name="Slide Number Placeholder 4">
            <a:extLst>
              <a:ext uri="{FF2B5EF4-FFF2-40B4-BE49-F238E27FC236}">
                <a16:creationId xmlns:a16="http://schemas.microsoft.com/office/drawing/2014/main" id="{03396EBD-1FDC-4BD4-8319-F5ABB8508B95}"/>
              </a:ext>
            </a:extLst>
          </p:cNvPr>
          <p:cNvSpPr>
            <a:spLocks noGrp="1"/>
          </p:cNvSpPr>
          <p:nvPr>
            <p:ph type="sldNum" sz="quarter" idx="12"/>
          </p:nvPr>
        </p:nvSpPr>
        <p:spPr>
          <a:xfrm>
            <a:off x="9900458" y="6459785"/>
            <a:ext cx="1312025" cy="365125"/>
          </a:xfrm>
        </p:spPr>
        <p:txBody>
          <a:bodyPr>
            <a:normAutofit/>
          </a:bodyPr>
          <a:lstStyle/>
          <a:p>
            <a:pPr>
              <a:spcAft>
                <a:spcPts val="600"/>
              </a:spcAft>
            </a:pPr>
            <a:fld id="{915AA1DD-9445-41B1-BE1D-D1ED1FCE009E}" type="slidenum">
              <a:rPr lang="en-US" b="1">
                <a:solidFill>
                  <a:schemeClr val="tx2"/>
                </a:solidFill>
              </a:rPr>
              <a:pPr>
                <a:spcAft>
                  <a:spcPts val="600"/>
                </a:spcAft>
              </a:pPr>
              <a:t>4</a:t>
            </a:fld>
            <a:endParaRPr lang="en-US" b="1">
              <a:solidFill>
                <a:schemeClr val="tx2"/>
              </a:solidFill>
            </a:endParaRPr>
          </a:p>
        </p:txBody>
      </p:sp>
    </p:spTree>
    <p:extLst>
      <p:ext uri="{BB962C8B-B14F-4D97-AF65-F5344CB8AC3E}">
        <p14:creationId xmlns:p14="http://schemas.microsoft.com/office/powerpoint/2010/main" val="128797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4B64-6DC5-4450-96BA-FA2520A7B04A}"/>
              </a:ext>
            </a:extLst>
          </p:cNvPr>
          <p:cNvSpPr>
            <a:spLocks noGrp="1"/>
          </p:cNvSpPr>
          <p:nvPr>
            <p:ph type="title"/>
          </p:nvPr>
        </p:nvSpPr>
        <p:spPr/>
        <p:txBody>
          <a:bodyPr>
            <a:normAutofit/>
          </a:bodyPr>
          <a:lstStyle/>
          <a:p>
            <a:r>
              <a:rPr lang="en-US" b="1" dirty="0"/>
              <a:t>Homeless Funding Formulas</a:t>
            </a:r>
            <a:br>
              <a:rPr lang="en-US" b="1" dirty="0"/>
            </a:br>
            <a:r>
              <a:rPr lang="en-US" sz="2000" b="1" i="1" dirty="0">
                <a:latin typeface="Calibri" panose="020F0502020204030204" pitchFamily="34" charset="0"/>
                <a:ea typeface="Times New Roman" panose="02020603050405020304" pitchFamily="18" charset="0"/>
                <a:cs typeface="Times New Roman" panose="02020603050405020304" pitchFamily="18" charset="0"/>
              </a:rPr>
              <a:t>State and Federal partners need to identify a different means to assess community needs when allocating funds to address homelessness.</a:t>
            </a:r>
            <a:endParaRPr lang="en-US" sz="2000" b="1" dirty="0"/>
          </a:p>
        </p:txBody>
      </p:sp>
      <p:sp>
        <p:nvSpPr>
          <p:cNvPr id="3" name="Content Placeholder 2">
            <a:extLst>
              <a:ext uri="{FF2B5EF4-FFF2-40B4-BE49-F238E27FC236}">
                <a16:creationId xmlns:a16="http://schemas.microsoft.com/office/drawing/2014/main" id="{82EA4193-FE39-4132-A0AA-1C0B4490EFA5}"/>
              </a:ext>
            </a:extLst>
          </p:cNvPr>
          <p:cNvSpPr>
            <a:spLocks noGrp="1"/>
          </p:cNvSpPr>
          <p:nvPr>
            <p:ph idx="1"/>
          </p:nvPr>
        </p:nvSpPr>
        <p:spPr/>
        <p:txBody>
          <a:bodyPr>
            <a:normAutofit lnSpcReduction="10000"/>
          </a:bodyPr>
          <a:lstStyle/>
          <a:p>
            <a:pPr marL="0" indent="0" algn="just">
              <a:spcBef>
                <a:spcPts val="0"/>
              </a:spcBef>
              <a:spcAft>
                <a:spcPts val="800"/>
              </a:spcAft>
              <a:buNone/>
            </a:pPr>
            <a:r>
              <a:rPr lang="en-US" b="1" dirty="0">
                <a:solidFill>
                  <a:srgbClr val="1F3864"/>
                </a:solidFill>
                <a:ea typeface="Times New Roman" panose="02020603050405020304" pitchFamily="18" charset="0"/>
              </a:rPr>
              <a:t>Homeless funding formulas inadvertently penalize communities for reducing homelessness.</a:t>
            </a:r>
            <a:endParaRPr lang="en-US" dirty="0">
              <a:ea typeface="Times New Roman" panose="02020603050405020304" pitchFamily="18" charset="0"/>
            </a:endParaRPr>
          </a:p>
          <a:p>
            <a:pPr marL="0" marR="0" indent="0">
              <a:spcBef>
                <a:spcPts val="0"/>
              </a:spcBef>
              <a:spcAft>
                <a:spcPts val="800"/>
              </a:spcAft>
              <a:buNone/>
            </a:pPr>
            <a:r>
              <a:rPr lang="en-US" dirty="0">
                <a:ea typeface="Calibri" panose="020F0502020204030204" pitchFamily="34" charset="0"/>
              </a:rPr>
              <a:t>The Point-in-Time (PIT) Count is a f</a:t>
            </a:r>
            <a:r>
              <a:rPr lang="en-US" dirty="0">
                <a:effectLst/>
                <a:ea typeface="Calibri" panose="020F0502020204030204" pitchFamily="34" charset="0"/>
              </a:rPr>
              <a:t>ederally mandated snapshot of people experiencing homelessness which is used to determine state and federal funding allocations.</a:t>
            </a:r>
            <a:endParaRPr lang="en-US" dirty="0">
              <a:effectLst/>
              <a:ea typeface="Times New Roman" panose="02020603050405020304" pitchFamily="18" charset="0"/>
            </a:endParaRPr>
          </a:p>
          <a:p>
            <a:pPr marL="0" marR="0" indent="0">
              <a:spcBef>
                <a:spcPts val="0"/>
              </a:spcBef>
              <a:spcAft>
                <a:spcPts val="800"/>
              </a:spcAft>
              <a:buNone/>
            </a:pPr>
            <a:r>
              <a:rPr lang="en-US" dirty="0">
                <a:effectLst/>
                <a:ea typeface="Calibri" panose="020F0502020204030204" pitchFamily="34" charset="0"/>
              </a:rPr>
              <a:t>The 2017 PIT revealed that on any given night 2,837 individuals were experiencing homelessness in Monterey County, the </a:t>
            </a:r>
            <a:r>
              <a:rPr lang="en-US" b="1" dirty="0">
                <a:effectLst/>
                <a:ea typeface="Calibri" panose="020F0502020204030204" pitchFamily="34" charset="0"/>
              </a:rPr>
              <a:t>highest</a:t>
            </a:r>
            <a:r>
              <a:rPr lang="en-US" dirty="0">
                <a:effectLst/>
                <a:ea typeface="Calibri" panose="020F0502020204030204" pitchFamily="34" charset="0"/>
              </a:rPr>
              <a:t> count in our history. In response, stakeholders moved swiftly to overhaul the homelessness response system – bringing in funding from Supportive Services for Veteran Families (SSVF), the Youth Homeless Demonstration Program (YHDP), updating the regional plan to end homelessness, and opening several new navigation centers, transitional housing, and permanent supportive housing programs.</a:t>
            </a:r>
            <a:endParaRPr lang="en-US" dirty="0">
              <a:effectLst/>
              <a:ea typeface="Times New Roman" panose="02020603050405020304" pitchFamily="18" charset="0"/>
            </a:endParaRPr>
          </a:p>
          <a:p>
            <a:pPr marL="0" indent="0">
              <a:buNone/>
            </a:pPr>
            <a:r>
              <a:rPr lang="en-US" dirty="0">
                <a:effectLst/>
                <a:ea typeface="Calibri" panose="020F0502020204030204" pitchFamily="34" charset="0"/>
              </a:rPr>
              <a:t>In 2022, Monterey County experienced a significant decrease in the PIT, having counted 2,047 individuals on the night of the count, the </a:t>
            </a:r>
            <a:r>
              <a:rPr lang="en-US" b="1" dirty="0">
                <a:effectLst/>
                <a:ea typeface="Calibri" panose="020F0502020204030204" pitchFamily="34" charset="0"/>
              </a:rPr>
              <a:t>lowest</a:t>
            </a:r>
            <a:r>
              <a:rPr lang="en-US" dirty="0">
                <a:effectLst/>
                <a:ea typeface="Calibri" panose="020F0502020204030204" pitchFamily="34" charset="0"/>
              </a:rPr>
              <a:t> count in our history. While we celebrate the accomplishment of working towards our overarching goal, this 28% decrease is expected to have severe impacts on upcoming State funding (i.e., Round 4 - Homeless Housing Assistance and Prevention (HHAP), and others).</a:t>
            </a:r>
            <a:endParaRPr lang="en-US" dirty="0">
              <a:effectLst/>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CF36E647-002D-4247-8B76-8A27244D7CD8}"/>
              </a:ext>
            </a:extLst>
          </p:cNvPr>
          <p:cNvSpPr>
            <a:spLocks noGrp="1"/>
          </p:cNvSpPr>
          <p:nvPr>
            <p:ph type="ftr" sz="quarter" idx="11"/>
          </p:nvPr>
        </p:nvSpPr>
        <p:spPr/>
        <p:txBody>
          <a:bodyPr/>
          <a:lstStyle/>
          <a:p>
            <a:r>
              <a:rPr lang="en-US" dirty="0"/>
              <a:t>2023 LEGISLATIVE WORKSHOP</a:t>
            </a:r>
          </a:p>
        </p:txBody>
      </p:sp>
      <p:sp>
        <p:nvSpPr>
          <p:cNvPr id="5" name="Slide Number Placeholder 4">
            <a:extLst>
              <a:ext uri="{FF2B5EF4-FFF2-40B4-BE49-F238E27FC236}">
                <a16:creationId xmlns:a16="http://schemas.microsoft.com/office/drawing/2014/main" id="{F0F67188-D324-4738-BF47-1CE19BFCE2BF}"/>
              </a:ext>
            </a:extLst>
          </p:cNvPr>
          <p:cNvSpPr>
            <a:spLocks noGrp="1"/>
          </p:cNvSpPr>
          <p:nvPr>
            <p:ph type="sldNum" sz="quarter" idx="12"/>
          </p:nvPr>
        </p:nvSpPr>
        <p:spPr/>
        <p:txBody>
          <a:bodyPr/>
          <a:lstStyle/>
          <a:p>
            <a:fld id="{915AA1DD-9445-41B1-BE1D-D1ED1FCE009E}" type="slidenum">
              <a:rPr lang="en-US" smtClean="0"/>
              <a:t>5</a:t>
            </a:fld>
            <a:endParaRPr lang="en-US"/>
          </a:p>
        </p:txBody>
      </p:sp>
    </p:spTree>
    <p:extLst>
      <p:ext uri="{BB962C8B-B14F-4D97-AF65-F5344CB8AC3E}">
        <p14:creationId xmlns:p14="http://schemas.microsoft.com/office/powerpoint/2010/main" val="4094304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4B64-6DC5-4450-96BA-FA2520A7B04A}"/>
              </a:ext>
            </a:extLst>
          </p:cNvPr>
          <p:cNvSpPr>
            <a:spLocks noGrp="1"/>
          </p:cNvSpPr>
          <p:nvPr>
            <p:ph type="title"/>
          </p:nvPr>
        </p:nvSpPr>
        <p:spPr/>
        <p:txBody>
          <a:bodyPr>
            <a:normAutofit/>
          </a:bodyPr>
          <a:lstStyle/>
          <a:p>
            <a:r>
              <a:rPr lang="en-US" b="1" dirty="0"/>
              <a:t>Homeless Funding Formulas</a:t>
            </a:r>
            <a:endParaRPr lang="en-US" sz="2000" b="1" dirty="0"/>
          </a:p>
        </p:txBody>
      </p:sp>
      <p:sp>
        <p:nvSpPr>
          <p:cNvPr id="3" name="Content Placeholder 2">
            <a:extLst>
              <a:ext uri="{FF2B5EF4-FFF2-40B4-BE49-F238E27FC236}">
                <a16:creationId xmlns:a16="http://schemas.microsoft.com/office/drawing/2014/main" id="{82EA4193-FE39-4132-A0AA-1C0B4490EFA5}"/>
              </a:ext>
            </a:extLst>
          </p:cNvPr>
          <p:cNvSpPr>
            <a:spLocks noGrp="1"/>
          </p:cNvSpPr>
          <p:nvPr>
            <p:ph idx="1"/>
          </p:nvPr>
        </p:nvSpPr>
        <p:spPr/>
        <p:txBody>
          <a:bodyPr>
            <a:normAutofit lnSpcReduction="10000"/>
          </a:bodyPr>
          <a:lstStyle/>
          <a:p>
            <a:pPr marL="0" marR="0" indent="0">
              <a:spcBef>
                <a:spcPts val="0"/>
              </a:spcBef>
              <a:spcAft>
                <a:spcPts val="800"/>
              </a:spcAft>
              <a:buNone/>
            </a:pPr>
            <a:r>
              <a:rPr lang="en-US" b="1" dirty="0">
                <a:solidFill>
                  <a:srgbClr val="1F3864"/>
                </a:solidFill>
                <a:effectLst/>
                <a:ea typeface="Times New Roman" panose="02020603050405020304" pitchFamily="18" charset="0"/>
              </a:rPr>
              <a:t>Point-in-Time counts are both far too low and too unreliable to be used as a sole basis for understanding a region’s homelessness service needs.</a:t>
            </a:r>
            <a:endParaRPr lang="en-US" dirty="0">
              <a:effectLst/>
              <a:ea typeface="Times New Roman" panose="02020603050405020304" pitchFamily="18" charset="0"/>
            </a:endParaRPr>
          </a:p>
          <a:p>
            <a:pPr marL="342900" marR="0" lvl="0" indent="-342900">
              <a:spcBef>
                <a:spcPts val="0"/>
              </a:spcBef>
              <a:spcAft>
                <a:spcPts val="600"/>
              </a:spcAft>
              <a:buFont typeface="Wingdings" panose="05000000000000000000" pitchFamily="2" charset="2"/>
              <a:buChar char=""/>
            </a:pPr>
            <a:r>
              <a:rPr lang="en-US" dirty="0">
                <a:effectLst/>
                <a:ea typeface="Calibri" panose="020F0502020204030204" pitchFamily="34" charset="0"/>
              </a:rPr>
              <a:t>PIT counts don’t exhibit the true need to properly address homelessness. In Monterey County, the Homeless Management Information System (HMIS) shows more than double the PIT are accessing services throughout the year.</a:t>
            </a:r>
            <a:endParaRPr lang="en-US" dirty="0">
              <a:effectLst/>
              <a:ea typeface="Times New Roman" panose="02020603050405020304" pitchFamily="18" charset="0"/>
            </a:endParaRPr>
          </a:p>
          <a:p>
            <a:pPr marL="342900" marR="0" lvl="0" indent="-342900">
              <a:spcBef>
                <a:spcPts val="0"/>
              </a:spcBef>
              <a:spcAft>
                <a:spcPts val="600"/>
              </a:spcAft>
              <a:buFont typeface="Wingdings" panose="05000000000000000000" pitchFamily="2" charset="2"/>
              <a:buChar char=""/>
            </a:pPr>
            <a:r>
              <a:rPr lang="en-US" dirty="0">
                <a:effectLst/>
                <a:ea typeface="Calibri" panose="020F0502020204030204" pitchFamily="34" charset="0"/>
              </a:rPr>
              <a:t>Inconsistent methodologies, access to volunteers, and the unique characteristics of communities can also lead to irregularities in funding allocations. </a:t>
            </a:r>
            <a:endParaRPr lang="en-US" dirty="0">
              <a:effectLst/>
              <a:ea typeface="Times New Roman" panose="02020603050405020304" pitchFamily="18" charset="0"/>
            </a:endParaRPr>
          </a:p>
          <a:p>
            <a:pPr marL="342900" marR="0" lvl="0" indent="-342900">
              <a:spcBef>
                <a:spcPts val="0"/>
              </a:spcBef>
              <a:spcAft>
                <a:spcPts val="600"/>
              </a:spcAft>
              <a:buFont typeface="Wingdings" panose="05000000000000000000" pitchFamily="2" charset="2"/>
              <a:buChar char=""/>
            </a:pPr>
            <a:r>
              <a:rPr lang="en-US" dirty="0">
                <a:effectLst/>
                <a:ea typeface="Calibri" panose="020F0502020204030204" pitchFamily="34" charset="0"/>
              </a:rPr>
              <a:t>PIT counts are designed to only capture information on people visibly experiencing homelessness as described in Category 1 of HUD’s definition of homelessness. People experiencing homelessness in Categories 2-4 aren’t included in the count, however access services throughout the year.</a:t>
            </a:r>
            <a:endParaRPr lang="en-US" dirty="0">
              <a:effectLst/>
              <a:ea typeface="Times New Roman" panose="02020603050405020304" pitchFamily="18" charset="0"/>
            </a:endParaRPr>
          </a:p>
          <a:p>
            <a:pPr marL="0" marR="0" indent="0">
              <a:spcBef>
                <a:spcPts val="0"/>
              </a:spcBef>
              <a:spcAft>
                <a:spcPts val="800"/>
              </a:spcAft>
              <a:buNone/>
            </a:pPr>
            <a:r>
              <a:rPr lang="en-US" dirty="0">
                <a:effectLst/>
                <a:ea typeface="Calibri" panose="020F0502020204030204" pitchFamily="34" charset="0"/>
              </a:rPr>
              <a:t>Other factors should be considered in determining allocations like cost of living, housing stock, area median income, fair market rate, and long-term stabilization of programs in communities that are successfully reducing homelessness. </a:t>
            </a:r>
            <a:endParaRPr lang="en-US" dirty="0">
              <a:effectLst/>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CF36E647-002D-4247-8B76-8A27244D7CD8}"/>
              </a:ext>
            </a:extLst>
          </p:cNvPr>
          <p:cNvSpPr>
            <a:spLocks noGrp="1"/>
          </p:cNvSpPr>
          <p:nvPr>
            <p:ph type="ftr" sz="quarter" idx="11"/>
          </p:nvPr>
        </p:nvSpPr>
        <p:spPr/>
        <p:txBody>
          <a:bodyPr/>
          <a:lstStyle/>
          <a:p>
            <a:r>
              <a:rPr lang="en-US" dirty="0"/>
              <a:t>2023 LEGISLATIVE WORKSHOP</a:t>
            </a:r>
          </a:p>
        </p:txBody>
      </p:sp>
      <p:sp>
        <p:nvSpPr>
          <p:cNvPr id="5" name="Slide Number Placeholder 4">
            <a:extLst>
              <a:ext uri="{FF2B5EF4-FFF2-40B4-BE49-F238E27FC236}">
                <a16:creationId xmlns:a16="http://schemas.microsoft.com/office/drawing/2014/main" id="{F0F67188-D324-4738-BF47-1CE19BFCE2BF}"/>
              </a:ext>
            </a:extLst>
          </p:cNvPr>
          <p:cNvSpPr>
            <a:spLocks noGrp="1"/>
          </p:cNvSpPr>
          <p:nvPr>
            <p:ph type="sldNum" sz="quarter" idx="12"/>
          </p:nvPr>
        </p:nvSpPr>
        <p:spPr/>
        <p:txBody>
          <a:bodyPr/>
          <a:lstStyle/>
          <a:p>
            <a:fld id="{915AA1DD-9445-41B1-BE1D-D1ED1FCE009E}" type="slidenum">
              <a:rPr lang="en-US" smtClean="0"/>
              <a:t>6</a:t>
            </a:fld>
            <a:endParaRPr lang="en-US"/>
          </a:p>
        </p:txBody>
      </p:sp>
    </p:spTree>
    <p:extLst>
      <p:ext uri="{BB962C8B-B14F-4D97-AF65-F5344CB8AC3E}">
        <p14:creationId xmlns:p14="http://schemas.microsoft.com/office/powerpoint/2010/main" val="171090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4C98A8-4DF9-4DDF-9CA3-525F0288F1EC}"/>
              </a:ext>
            </a:extLst>
          </p:cNvPr>
          <p:cNvPicPr>
            <a:picLocks noChangeAspect="1"/>
          </p:cNvPicPr>
          <p:nvPr/>
        </p:nvPicPr>
        <p:blipFill rotWithShape="1">
          <a:blip r:embed="rId2">
            <a:extLst>
              <a:ext uri="{28A0092B-C50C-407E-A947-70E740481C1C}">
                <a14:useLocalDpi xmlns:a14="http://schemas.microsoft.com/office/drawing/2010/main" val="0"/>
              </a:ext>
            </a:extLst>
          </a:blip>
          <a:srcRect l="8068" r="50369"/>
          <a:stretch/>
        </p:blipFill>
        <p:spPr>
          <a:xfrm>
            <a:off x="20" y="10"/>
            <a:ext cx="4578952" cy="6857990"/>
          </a:xfrm>
          <a:prstGeom prst="rect">
            <a:avLst/>
          </a:prstGeom>
        </p:spPr>
      </p:pic>
      <p:sp>
        <p:nvSpPr>
          <p:cNvPr id="67" name="Rectangle 49">
            <a:extLst>
              <a:ext uri="{FF2B5EF4-FFF2-40B4-BE49-F238E27FC236}">
                <a16:creationId xmlns:a16="http://schemas.microsoft.com/office/drawing/2014/main" id="{4D9C48B3-6057-4FA3-BFE1-E277D0635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rgbClr val="75674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D4FE3B48-E350-46C4-9C11-A1D43F5B5414}"/>
              </a:ext>
            </a:extLst>
          </p:cNvPr>
          <p:cNvSpPr>
            <a:spLocks noGrp="1"/>
          </p:cNvSpPr>
          <p:nvPr>
            <p:ph type="title"/>
          </p:nvPr>
        </p:nvSpPr>
        <p:spPr>
          <a:xfrm>
            <a:off x="4795284" y="127592"/>
            <a:ext cx="6985590" cy="1139684"/>
          </a:xfrm>
        </p:spPr>
        <p:txBody>
          <a:bodyPr>
            <a:normAutofit/>
          </a:bodyPr>
          <a:lstStyle/>
          <a:p>
            <a:r>
              <a:rPr lang="en-US" sz="3400" b="1" i="1" dirty="0">
                <a:solidFill>
                  <a:srgbClr val="FFFFFF"/>
                </a:solidFill>
              </a:rPr>
              <a:t>Nacimiento &amp; San Antonio Dam Safety </a:t>
            </a:r>
            <a:br>
              <a:rPr lang="en-US" sz="3400" b="1" i="1" dirty="0">
                <a:solidFill>
                  <a:srgbClr val="FFFFFF"/>
                </a:solidFill>
              </a:rPr>
            </a:br>
            <a:r>
              <a:rPr lang="en-US" sz="3400" b="1" i="1" dirty="0">
                <a:solidFill>
                  <a:srgbClr val="FFFFFF"/>
                </a:solidFill>
              </a:rPr>
              <a:t>High Priority Capital Asset Management </a:t>
            </a:r>
            <a:endParaRPr lang="en-US" sz="3400" b="1" dirty="0">
              <a:solidFill>
                <a:srgbClr val="FFFFFF"/>
              </a:solidFill>
            </a:endParaRPr>
          </a:p>
        </p:txBody>
      </p:sp>
      <p:sp>
        <p:nvSpPr>
          <p:cNvPr id="68" name="Rectangle 51">
            <a:extLst>
              <a:ext uri="{FF2B5EF4-FFF2-40B4-BE49-F238E27FC236}">
                <a16:creationId xmlns:a16="http://schemas.microsoft.com/office/drawing/2014/main" id="{928BFF5C-9619-41D1-9F73-F5B9D6C6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8">
            <a:extLst>
              <a:ext uri="{FF2B5EF4-FFF2-40B4-BE49-F238E27FC236}">
                <a16:creationId xmlns:a16="http://schemas.microsoft.com/office/drawing/2014/main" id="{D878D959-93BF-4E3D-827C-EF405D4F42D0}"/>
              </a:ext>
            </a:extLst>
          </p:cNvPr>
          <p:cNvSpPr>
            <a:spLocks noGrp="1"/>
          </p:cNvSpPr>
          <p:nvPr>
            <p:ph idx="1"/>
          </p:nvPr>
        </p:nvSpPr>
        <p:spPr>
          <a:xfrm>
            <a:off x="4639733" y="1267276"/>
            <a:ext cx="7343159" cy="5192509"/>
          </a:xfrm>
        </p:spPr>
        <p:txBody>
          <a:bodyPr>
            <a:noAutofit/>
          </a:bodyPr>
          <a:lstStyle/>
          <a:p>
            <a:r>
              <a:rPr lang="en-US" sz="1600" dirty="0">
                <a:solidFill>
                  <a:srgbClr val="FFFFFF"/>
                </a:solidFill>
              </a:rPr>
              <a:t>Provides flood control, drought resiliency,  water supply, groundwater recharge, recreation, and other benefits </a:t>
            </a:r>
          </a:p>
          <a:p>
            <a:pPr lvl="1"/>
            <a:r>
              <a:rPr lang="en-US" sz="1600" dirty="0">
                <a:solidFill>
                  <a:srgbClr val="FFFFFF"/>
                </a:solidFill>
              </a:rPr>
              <a:t>More than 418,000 acres supporting County’s $11.7 billion agricultural industry</a:t>
            </a:r>
          </a:p>
          <a:p>
            <a:pPr lvl="1"/>
            <a:r>
              <a:rPr lang="en-US" sz="1600" dirty="0">
                <a:solidFill>
                  <a:srgbClr val="FFFFFF"/>
                </a:solidFill>
              </a:rPr>
              <a:t>Over 200,000 residents utilizing groundwater as the primary drinking water supply</a:t>
            </a:r>
          </a:p>
          <a:p>
            <a:pPr lvl="1"/>
            <a:r>
              <a:rPr lang="en-US" sz="1600" dirty="0">
                <a:solidFill>
                  <a:srgbClr val="FFFFFF"/>
                </a:solidFill>
              </a:rPr>
              <a:t>Reservoir operations provide a buffer against drought conditions to Salinas Valley water users</a:t>
            </a:r>
          </a:p>
          <a:p>
            <a:r>
              <a:rPr lang="en-US" sz="1600" dirty="0">
                <a:solidFill>
                  <a:srgbClr val="FFFFFF"/>
                </a:solidFill>
              </a:rPr>
              <a:t>Fully operational facilities are critical for implementation of Groundwater Sustainability Plans</a:t>
            </a:r>
          </a:p>
          <a:p>
            <a:pPr lvl="1"/>
            <a:r>
              <a:rPr lang="en-US" sz="1600" dirty="0">
                <a:solidFill>
                  <a:srgbClr val="FFFFFF"/>
                </a:solidFill>
              </a:rPr>
              <a:t>MCWRA currently has self-imposed risk reduction measures in place reducing water storage and release amounts</a:t>
            </a:r>
          </a:p>
          <a:p>
            <a:pPr lvl="1"/>
            <a:r>
              <a:rPr lang="en-US" sz="1600" dirty="0">
                <a:solidFill>
                  <a:srgbClr val="FFFFFF"/>
                </a:solidFill>
              </a:rPr>
              <a:t>Without these projects these operational restrictions could become mandatory</a:t>
            </a:r>
            <a:endParaRPr lang="en-US" sz="1600" dirty="0">
              <a:solidFill>
                <a:srgbClr val="FFFFFF"/>
              </a:solidFill>
              <a:highlight>
                <a:srgbClr val="FFFF00"/>
              </a:highlight>
            </a:endParaRPr>
          </a:p>
          <a:p>
            <a:r>
              <a:rPr lang="en-US" sz="1600" dirty="0">
                <a:solidFill>
                  <a:srgbClr val="FFFFFF"/>
                </a:solidFill>
              </a:rPr>
              <a:t>State support to date includes:</a:t>
            </a:r>
          </a:p>
          <a:p>
            <a:pPr lvl="1"/>
            <a:r>
              <a:rPr lang="en-US" sz="1600" dirty="0">
                <a:solidFill>
                  <a:srgbClr val="FFFFFF"/>
                </a:solidFill>
              </a:rPr>
              <a:t>$6.1 million for Nacimiento Dam Maintenance Projects</a:t>
            </a:r>
          </a:p>
          <a:p>
            <a:r>
              <a:rPr lang="en-US" sz="1600" dirty="0">
                <a:solidFill>
                  <a:srgbClr val="FFFFFF"/>
                </a:solidFill>
              </a:rPr>
              <a:t>Estimated Cost - $160 million:</a:t>
            </a:r>
          </a:p>
          <a:p>
            <a:pPr lvl="1"/>
            <a:r>
              <a:rPr lang="en-US" sz="1600" dirty="0">
                <a:solidFill>
                  <a:srgbClr val="FFFFFF"/>
                </a:solidFill>
              </a:rPr>
              <a:t>$60M – San Antonio Spillway Repair/Replacement (DSOD deadline November 2024)</a:t>
            </a:r>
          </a:p>
          <a:p>
            <a:pPr lvl="1"/>
            <a:r>
              <a:rPr lang="en-US" sz="1600" dirty="0">
                <a:solidFill>
                  <a:srgbClr val="FFFFFF"/>
                </a:solidFill>
              </a:rPr>
              <a:t>$20M – Nacimiento Spillway Plunge Pool Erosion Control</a:t>
            </a:r>
          </a:p>
          <a:p>
            <a:pPr lvl="1"/>
            <a:r>
              <a:rPr lang="en-US" sz="1600" dirty="0">
                <a:solidFill>
                  <a:srgbClr val="FFFFFF"/>
                </a:solidFill>
              </a:rPr>
              <a:t>$24M – Nacimiento Spillway Rehabilitation</a:t>
            </a:r>
          </a:p>
          <a:p>
            <a:pPr lvl="1"/>
            <a:r>
              <a:rPr lang="en-US" sz="1600" dirty="0">
                <a:solidFill>
                  <a:srgbClr val="FFFFFF"/>
                </a:solidFill>
              </a:rPr>
              <a:t>$56M – Low Level Outlets repairs, drain repairs, seismic stability, boil prevention, </a:t>
            </a:r>
            <a:r>
              <a:rPr lang="en-US" sz="1600" dirty="0" err="1">
                <a:solidFill>
                  <a:srgbClr val="FFFFFF"/>
                </a:solidFill>
              </a:rPr>
              <a:t>etc</a:t>
            </a:r>
            <a:endParaRPr lang="en-US" sz="1600" dirty="0">
              <a:solidFill>
                <a:srgbClr val="FFFFFF"/>
              </a:solidFill>
            </a:endParaRPr>
          </a:p>
        </p:txBody>
      </p:sp>
      <p:sp>
        <p:nvSpPr>
          <p:cNvPr id="2" name="Slide Number Placeholder 1">
            <a:extLst>
              <a:ext uri="{FF2B5EF4-FFF2-40B4-BE49-F238E27FC236}">
                <a16:creationId xmlns:a16="http://schemas.microsoft.com/office/drawing/2014/main" id="{62507868-3146-43FF-BFB5-8E8251870CE7}"/>
              </a:ext>
            </a:extLst>
          </p:cNvPr>
          <p:cNvSpPr>
            <a:spLocks noGrp="1"/>
          </p:cNvSpPr>
          <p:nvPr>
            <p:ph type="sldNum" sz="quarter" idx="12"/>
          </p:nvPr>
        </p:nvSpPr>
        <p:spPr>
          <a:xfrm>
            <a:off x="528668" y="6459785"/>
            <a:ext cx="1312025" cy="365125"/>
          </a:xfrm>
        </p:spPr>
        <p:txBody>
          <a:bodyPr>
            <a:normAutofit/>
          </a:bodyPr>
          <a:lstStyle/>
          <a:p>
            <a:pPr algn="l">
              <a:spcAft>
                <a:spcPts val="600"/>
              </a:spcAft>
            </a:pPr>
            <a:fld id="{915AA1DD-9445-41B1-BE1D-D1ED1FCE009E}" type="slidenum">
              <a:rPr lang="en-US" b="1" smtClean="0"/>
              <a:pPr algn="l">
                <a:spcAft>
                  <a:spcPts val="600"/>
                </a:spcAft>
              </a:pPr>
              <a:t>7</a:t>
            </a:fld>
            <a:endParaRPr lang="en-US" b="1"/>
          </a:p>
        </p:txBody>
      </p:sp>
      <p:sp>
        <p:nvSpPr>
          <p:cNvPr id="11" name="Footer Placeholder 10">
            <a:extLst>
              <a:ext uri="{FF2B5EF4-FFF2-40B4-BE49-F238E27FC236}">
                <a16:creationId xmlns:a16="http://schemas.microsoft.com/office/drawing/2014/main" id="{D1799430-4CF8-4A3F-B0E8-D6807D536D66}"/>
              </a:ext>
            </a:extLst>
          </p:cNvPr>
          <p:cNvSpPr>
            <a:spLocks noGrp="1"/>
          </p:cNvSpPr>
          <p:nvPr>
            <p:ph type="ftr" sz="quarter" idx="11"/>
          </p:nvPr>
        </p:nvSpPr>
        <p:spPr>
          <a:xfrm>
            <a:off x="8037443" y="6459785"/>
            <a:ext cx="3554790" cy="365125"/>
          </a:xfrm>
        </p:spPr>
        <p:txBody>
          <a:bodyPr>
            <a:normAutofit/>
          </a:bodyPr>
          <a:lstStyle/>
          <a:p>
            <a:pPr algn="r">
              <a:spcAft>
                <a:spcPts val="600"/>
              </a:spcAft>
            </a:pPr>
            <a:r>
              <a:rPr lang="en-US" b="1" dirty="0"/>
              <a:t>2023 LEGISLATIVE WORKSHOP</a:t>
            </a:r>
          </a:p>
        </p:txBody>
      </p:sp>
    </p:spTree>
    <p:extLst>
      <p:ext uri="{BB962C8B-B14F-4D97-AF65-F5344CB8AC3E}">
        <p14:creationId xmlns:p14="http://schemas.microsoft.com/office/powerpoint/2010/main" val="101859625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2">
            <a:extLst>
              <a:ext uri="{FF2B5EF4-FFF2-40B4-BE49-F238E27FC236}">
                <a16:creationId xmlns:a16="http://schemas.microsoft.com/office/drawing/2014/main" id="{4D9C48B3-6057-4FA3-BFE1-E277D0635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rgbClr val="4F596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D4FE3B48-E350-46C4-9C11-A1D43F5B5414}"/>
              </a:ext>
            </a:extLst>
          </p:cNvPr>
          <p:cNvSpPr>
            <a:spLocks noGrp="1"/>
          </p:cNvSpPr>
          <p:nvPr>
            <p:ph type="title"/>
          </p:nvPr>
        </p:nvSpPr>
        <p:spPr>
          <a:xfrm>
            <a:off x="5124206" y="516835"/>
            <a:ext cx="6339840" cy="1666501"/>
          </a:xfrm>
        </p:spPr>
        <p:txBody>
          <a:bodyPr>
            <a:normAutofit/>
          </a:bodyPr>
          <a:lstStyle/>
          <a:p>
            <a:r>
              <a:rPr lang="en-US" sz="3400" b="1" i="1" dirty="0">
                <a:solidFill>
                  <a:srgbClr val="FFFFFF"/>
                </a:solidFill>
              </a:rPr>
              <a:t>Interlake Tunnel and San Antonio Spillway Modification Project</a:t>
            </a:r>
            <a:br>
              <a:rPr lang="en-US" sz="3400" b="1" i="1" dirty="0">
                <a:solidFill>
                  <a:srgbClr val="FFFFFF"/>
                </a:solidFill>
              </a:rPr>
            </a:br>
            <a:endParaRPr lang="en-US" sz="3400" b="1" i="1" dirty="0">
              <a:solidFill>
                <a:srgbClr val="FFFFFF"/>
              </a:solidFill>
            </a:endParaRPr>
          </a:p>
        </p:txBody>
      </p:sp>
      <p:sp>
        <p:nvSpPr>
          <p:cNvPr id="34" name="Rectangle 24">
            <a:extLst>
              <a:ext uri="{FF2B5EF4-FFF2-40B4-BE49-F238E27FC236}">
                <a16:creationId xmlns:a16="http://schemas.microsoft.com/office/drawing/2014/main" id="{928BFF5C-9619-41D1-9F73-F5B9D6C6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rgbClr val="CEF19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8">
            <a:extLst>
              <a:ext uri="{FF2B5EF4-FFF2-40B4-BE49-F238E27FC236}">
                <a16:creationId xmlns:a16="http://schemas.microsoft.com/office/drawing/2014/main" id="{D878D959-93BF-4E3D-827C-EF405D4F42D0}"/>
              </a:ext>
            </a:extLst>
          </p:cNvPr>
          <p:cNvSpPr>
            <a:spLocks noGrp="1"/>
          </p:cNvSpPr>
          <p:nvPr>
            <p:ph idx="1"/>
          </p:nvPr>
        </p:nvSpPr>
        <p:spPr>
          <a:xfrm>
            <a:off x="5124206" y="2236304"/>
            <a:ext cx="6339840" cy="3652667"/>
          </a:xfrm>
        </p:spPr>
        <p:txBody>
          <a:bodyPr>
            <a:normAutofit/>
          </a:bodyPr>
          <a:lstStyle/>
          <a:p>
            <a:pPr lvl="1"/>
            <a:r>
              <a:rPr lang="en-US" dirty="0">
                <a:solidFill>
                  <a:srgbClr val="FFFFFF"/>
                </a:solidFill>
              </a:rPr>
              <a:t>Underground tunnel to move water from Nacimiento to San Antonio</a:t>
            </a:r>
          </a:p>
          <a:p>
            <a:pPr lvl="1"/>
            <a:r>
              <a:rPr lang="en-US" dirty="0">
                <a:solidFill>
                  <a:srgbClr val="FFFFFF"/>
                </a:solidFill>
              </a:rPr>
              <a:t>Reduces flood control releases from Nacimiento</a:t>
            </a:r>
          </a:p>
          <a:p>
            <a:pPr lvl="1"/>
            <a:r>
              <a:rPr lang="en-US" dirty="0">
                <a:solidFill>
                  <a:srgbClr val="FFFFFF"/>
                </a:solidFill>
              </a:rPr>
              <a:t>Utilizes water storage space available in San Antonio</a:t>
            </a:r>
          </a:p>
          <a:p>
            <a:pPr lvl="1"/>
            <a:r>
              <a:rPr lang="en-US" dirty="0">
                <a:solidFill>
                  <a:srgbClr val="FFFFFF"/>
                </a:solidFill>
              </a:rPr>
              <a:t>Spillway raise increase water storage space available in San Antonio</a:t>
            </a:r>
          </a:p>
          <a:p>
            <a:r>
              <a:rPr lang="en-US" sz="1800" dirty="0">
                <a:solidFill>
                  <a:srgbClr val="FFFFFF"/>
                </a:solidFill>
              </a:rPr>
              <a:t>State support for Project to date includes:</a:t>
            </a:r>
          </a:p>
          <a:p>
            <a:pPr lvl="1"/>
            <a:r>
              <a:rPr lang="en-US" dirty="0">
                <a:solidFill>
                  <a:srgbClr val="FFFFFF"/>
                </a:solidFill>
              </a:rPr>
              <a:t>$10 million for project planning and design</a:t>
            </a:r>
          </a:p>
          <a:p>
            <a:pPr lvl="1"/>
            <a:r>
              <a:rPr lang="en-US" dirty="0">
                <a:solidFill>
                  <a:srgbClr val="FFFFFF"/>
                </a:solidFill>
              </a:rPr>
              <a:t>$17 million for Fish Exclusion System to prevent fish movement</a:t>
            </a:r>
          </a:p>
          <a:p>
            <a:pPr lvl="1"/>
            <a:endParaRPr lang="en-US" dirty="0">
              <a:solidFill>
                <a:srgbClr val="FFFFFF"/>
              </a:solidFill>
            </a:endParaRPr>
          </a:p>
          <a:p>
            <a:pPr marL="201168" lvl="1" indent="0">
              <a:buNone/>
            </a:pPr>
            <a:r>
              <a:rPr lang="en-US" dirty="0">
                <a:solidFill>
                  <a:srgbClr val="FFFFFF"/>
                </a:solidFill>
              </a:rPr>
              <a:t>Estimated cost: $180 million</a:t>
            </a:r>
          </a:p>
          <a:p>
            <a:endParaRPr lang="en-US" sz="1800" dirty="0">
              <a:solidFill>
                <a:srgbClr val="FFFFFF"/>
              </a:solidFill>
            </a:endParaRPr>
          </a:p>
        </p:txBody>
      </p:sp>
      <p:sp>
        <p:nvSpPr>
          <p:cNvPr id="2" name="Slide Number Placeholder 1">
            <a:extLst>
              <a:ext uri="{FF2B5EF4-FFF2-40B4-BE49-F238E27FC236}">
                <a16:creationId xmlns:a16="http://schemas.microsoft.com/office/drawing/2014/main" id="{62507868-3146-43FF-BFB5-8E8251870CE7}"/>
              </a:ext>
            </a:extLst>
          </p:cNvPr>
          <p:cNvSpPr>
            <a:spLocks noGrp="1"/>
          </p:cNvSpPr>
          <p:nvPr>
            <p:ph type="sldNum" sz="quarter" idx="12"/>
          </p:nvPr>
        </p:nvSpPr>
        <p:spPr>
          <a:xfrm>
            <a:off x="528668" y="6459785"/>
            <a:ext cx="1312025" cy="365125"/>
          </a:xfrm>
        </p:spPr>
        <p:txBody>
          <a:bodyPr>
            <a:normAutofit/>
          </a:bodyPr>
          <a:lstStyle/>
          <a:p>
            <a:pPr algn="l">
              <a:spcAft>
                <a:spcPts val="600"/>
              </a:spcAft>
            </a:pPr>
            <a:fld id="{915AA1DD-9445-41B1-BE1D-D1ED1FCE009E}" type="slidenum">
              <a:rPr lang="en-US" b="1" smtClean="0"/>
              <a:pPr algn="l">
                <a:spcAft>
                  <a:spcPts val="600"/>
                </a:spcAft>
              </a:pPr>
              <a:t>8</a:t>
            </a:fld>
            <a:endParaRPr lang="en-US" b="1"/>
          </a:p>
        </p:txBody>
      </p:sp>
      <p:sp>
        <p:nvSpPr>
          <p:cNvPr id="11" name="Footer Placeholder 10">
            <a:extLst>
              <a:ext uri="{FF2B5EF4-FFF2-40B4-BE49-F238E27FC236}">
                <a16:creationId xmlns:a16="http://schemas.microsoft.com/office/drawing/2014/main" id="{D1799430-4CF8-4A3F-B0E8-D6807D536D66}"/>
              </a:ext>
            </a:extLst>
          </p:cNvPr>
          <p:cNvSpPr>
            <a:spLocks noGrp="1"/>
          </p:cNvSpPr>
          <p:nvPr>
            <p:ph type="ftr" sz="quarter" idx="11"/>
          </p:nvPr>
        </p:nvSpPr>
        <p:spPr>
          <a:xfrm>
            <a:off x="8037443" y="6459785"/>
            <a:ext cx="3554790" cy="365125"/>
          </a:xfrm>
        </p:spPr>
        <p:txBody>
          <a:bodyPr>
            <a:normAutofit/>
          </a:bodyPr>
          <a:lstStyle/>
          <a:p>
            <a:pPr algn="r">
              <a:spcAft>
                <a:spcPts val="600"/>
              </a:spcAft>
            </a:pPr>
            <a:r>
              <a:rPr lang="en-US" b="1" dirty="0"/>
              <a:t>2023 LEGISLATIVE WORKSHOP</a:t>
            </a:r>
          </a:p>
        </p:txBody>
      </p:sp>
      <p:pic>
        <p:nvPicPr>
          <p:cNvPr id="5" name="Picture 4" descr="Map&#10;&#10;Description automatically generated">
            <a:extLst>
              <a:ext uri="{FF2B5EF4-FFF2-40B4-BE49-F238E27FC236}">
                <a16:creationId xmlns:a16="http://schemas.microsoft.com/office/drawing/2014/main" id="{E743DC62-8B63-4B6E-A3A4-DFE0F5838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 y="0"/>
            <a:ext cx="4577317" cy="6824910"/>
          </a:xfrm>
          <a:prstGeom prst="rect">
            <a:avLst/>
          </a:prstGeom>
        </p:spPr>
      </p:pic>
    </p:spTree>
    <p:extLst>
      <p:ext uri="{BB962C8B-B14F-4D97-AF65-F5344CB8AC3E}">
        <p14:creationId xmlns:p14="http://schemas.microsoft.com/office/powerpoint/2010/main" val="55008028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FE3B48-E350-46C4-9C11-A1D43F5B5414}"/>
              </a:ext>
            </a:extLst>
          </p:cNvPr>
          <p:cNvSpPr>
            <a:spLocks noGrp="1"/>
          </p:cNvSpPr>
          <p:nvPr>
            <p:ph type="title"/>
          </p:nvPr>
        </p:nvSpPr>
        <p:spPr>
          <a:xfrm>
            <a:off x="1097280" y="286603"/>
            <a:ext cx="10058400" cy="1450757"/>
          </a:xfrm>
        </p:spPr>
        <p:txBody>
          <a:bodyPr>
            <a:normAutofit/>
          </a:bodyPr>
          <a:lstStyle/>
          <a:p>
            <a:r>
              <a:rPr lang="en-US" sz="3400" b="1" i="1" dirty="0"/>
              <a:t>San Lucas Clean Drinking Water Project</a:t>
            </a:r>
            <a:br>
              <a:rPr lang="en-US" sz="3400" b="1" i="1" dirty="0"/>
            </a:br>
            <a:endParaRPr lang="en-US" sz="3400" b="1" i="1" dirty="0"/>
          </a:p>
        </p:txBody>
      </p:sp>
      <p:sp>
        <p:nvSpPr>
          <p:cNvPr id="11" name="Footer Placeholder 10">
            <a:extLst>
              <a:ext uri="{FF2B5EF4-FFF2-40B4-BE49-F238E27FC236}">
                <a16:creationId xmlns:a16="http://schemas.microsoft.com/office/drawing/2014/main" id="{D1799430-4CF8-4A3F-B0E8-D6807D536D66}"/>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b="1" dirty="0"/>
              <a:t>2023 LEGISLATIVE WORKSHOP</a:t>
            </a:r>
          </a:p>
        </p:txBody>
      </p:sp>
      <p:sp>
        <p:nvSpPr>
          <p:cNvPr id="2" name="Slide Number Placeholder 1">
            <a:extLst>
              <a:ext uri="{FF2B5EF4-FFF2-40B4-BE49-F238E27FC236}">
                <a16:creationId xmlns:a16="http://schemas.microsoft.com/office/drawing/2014/main" id="{62507868-3146-43FF-BFB5-8E8251870CE7}"/>
              </a:ext>
            </a:extLst>
          </p:cNvPr>
          <p:cNvSpPr>
            <a:spLocks noGrp="1"/>
          </p:cNvSpPr>
          <p:nvPr>
            <p:ph type="sldNum" sz="quarter" idx="12"/>
          </p:nvPr>
        </p:nvSpPr>
        <p:spPr>
          <a:xfrm>
            <a:off x="9900458" y="6459785"/>
            <a:ext cx="1312025" cy="365125"/>
          </a:xfrm>
        </p:spPr>
        <p:txBody>
          <a:bodyPr>
            <a:normAutofit/>
          </a:bodyPr>
          <a:lstStyle/>
          <a:p>
            <a:pPr>
              <a:spcAft>
                <a:spcPts val="600"/>
              </a:spcAft>
            </a:pPr>
            <a:fld id="{915AA1DD-9445-41B1-BE1D-D1ED1FCE009E}" type="slidenum">
              <a:rPr lang="en-US" b="1" smtClean="0"/>
              <a:pPr>
                <a:spcAft>
                  <a:spcPts val="600"/>
                </a:spcAft>
              </a:pPr>
              <a:t>9</a:t>
            </a:fld>
            <a:endParaRPr lang="en-US" b="1"/>
          </a:p>
        </p:txBody>
      </p:sp>
      <p:graphicFrame>
        <p:nvGraphicFramePr>
          <p:cNvPr id="38" name="Content Placeholder 8">
            <a:extLst>
              <a:ext uri="{FF2B5EF4-FFF2-40B4-BE49-F238E27FC236}">
                <a16:creationId xmlns:a16="http://schemas.microsoft.com/office/drawing/2014/main" id="{76D9F770-E51C-48AE-84C4-4D4065307FFC}"/>
              </a:ext>
            </a:extLst>
          </p:cNvPr>
          <p:cNvGraphicFramePr>
            <a:graphicFrameLocks noGrp="1"/>
          </p:cNvGraphicFramePr>
          <p:nvPr>
            <p:ph idx="1"/>
            <p:extLst>
              <p:ext uri="{D42A27DB-BD31-4B8C-83A1-F6EECF244321}">
                <p14:modId xmlns:p14="http://schemas.microsoft.com/office/powerpoint/2010/main" val="2940666918"/>
              </p:ext>
            </p:extLst>
          </p:nvPr>
        </p:nvGraphicFramePr>
        <p:xfrm>
          <a:off x="1096963" y="2098514"/>
          <a:ext cx="10058400" cy="4153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884102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F343C86219634385F056AB39101F49" ma:contentTypeVersion="8" ma:contentTypeDescription="Create a new document." ma:contentTypeScope="" ma:versionID="b105b0b9e654efff445d8c5df3920465">
  <xsd:schema xmlns:xsd="http://www.w3.org/2001/XMLSchema" xmlns:xs="http://www.w3.org/2001/XMLSchema" xmlns:p="http://schemas.microsoft.com/office/2006/metadata/properties" xmlns:ns3="e430bac1-a5aa-4f7b-b90d-eb4ebe5e0397" targetNamespace="http://schemas.microsoft.com/office/2006/metadata/properties" ma:root="true" ma:fieldsID="a79109e7b38e86fe245f00bae59d100f" ns3:_="">
    <xsd:import namespace="e430bac1-a5aa-4f7b-b90d-eb4ebe5e039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0bac1-a5aa-4f7b-b90d-eb4ebe5e03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2A647D-E3BD-40AA-8CFB-48CAFEE8910E}">
  <ds:schemaRefs>
    <ds:schemaRef ds:uri="http://schemas.microsoft.com/sharepoint/v3/contenttype/forms"/>
  </ds:schemaRefs>
</ds:datastoreItem>
</file>

<file path=customXml/itemProps2.xml><?xml version="1.0" encoding="utf-8"?>
<ds:datastoreItem xmlns:ds="http://schemas.openxmlformats.org/officeDocument/2006/customXml" ds:itemID="{21A1008E-02C0-490C-92EA-7A4D75C60864}">
  <ds:schemaRefs>
    <ds:schemaRef ds:uri="http://schemas.microsoft.com/office/2006/metadata/properties"/>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e430bac1-a5aa-4f7b-b90d-eb4ebe5e0397"/>
    <ds:schemaRef ds:uri="http://www.w3.org/XML/1998/namespace"/>
  </ds:schemaRefs>
</ds:datastoreItem>
</file>

<file path=customXml/itemProps3.xml><?xml version="1.0" encoding="utf-8"?>
<ds:datastoreItem xmlns:ds="http://schemas.openxmlformats.org/officeDocument/2006/customXml" ds:itemID="{53B1417D-732E-4A37-9D3E-1384369106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30bac1-a5aa-4f7b-b90d-eb4ebe5e03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522</TotalTime>
  <Words>2314</Words>
  <Application>Microsoft Office PowerPoint</Application>
  <PresentationFormat>Widescreen</PresentationFormat>
  <Paragraphs>127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Retrospect</vt:lpstr>
      <vt:lpstr>2023 Legislative Workshop  </vt:lpstr>
      <vt:lpstr>Legislative Proposal  Monterey County  Veterans Home </vt:lpstr>
      <vt:lpstr>CalVet Veterans Homes</vt:lpstr>
      <vt:lpstr>California Veterans</vt:lpstr>
      <vt:lpstr>Homeless Funding Formulas State and Federal partners need to identify a different means to assess community needs when allocating funds to address homelessness.</vt:lpstr>
      <vt:lpstr>Homeless Funding Formulas</vt:lpstr>
      <vt:lpstr>Nacimiento &amp; San Antonio Dam Safety  High Priority Capital Asset Management </vt:lpstr>
      <vt:lpstr>Interlake Tunnel and San Antonio Spillway Modification Project </vt:lpstr>
      <vt:lpstr>San Lucas Clean Drinking Water Project </vt:lpstr>
      <vt:lpstr>Old Monterey County Jail </vt:lpstr>
      <vt:lpstr>Bike and Skate Park 855 East Laurel Drive, Salinas</vt:lpstr>
      <vt:lpstr> Monterey County Clinic in Marina</vt:lpstr>
      <vt:lpstr>Immigration Reform – and – Farm Bill Reauthorization</vt:lpstr>
      <vt:lpstr>FEMA Disaster Assistance Cost Recovery Improve FEMA Public Assistance Program, expedite grant award processing, streamline disaster debris removal programs.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Legislative Workshop</dc:title>
  <dc:creator>DAdamo, Annette x3045</dc:creator>
  <cp:lastModifiedBy>D'Adamo, Annette</cp:lastModifiedBy>
  <cp:revision>19</cp:revision>
  <dcterms:created xsi:type="dcterms:W3CDTF">2022-02-07T00:57:26Z</dcterms:created>
  <dcterms:modified xsi:type="dcterms:W3CDTF">2023-01-18T19:57:55Z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0x010100C3F343C86219634385F056AB39101F49</vt:lpwstr>
  </property>
</Properties>
</file>