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Roboto Black"/>
      <p:bold r:id="rId25"/>
      <p:boldItalic r:id="rId26"/>
    </p:embeddedFont>
    <p:embeddedFont>
      <p:font typeface="Roboto Thin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Roboto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jeuM4VyeXvlNlKVzQGegGFpzk2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Black-boldItalic.fntdata"/><Relationship Id="rId25" Type="http://schemas.openxmlformats.org/officeDocument/2006/relationships/font" Target="fonts/RobotoBlack-bold.fntdata"/><Relationship Id="rId28" Type="http://schemas.openxmlformats.org/officeDocument/2006/relationships/font" Target="fonts/RobotoThin-bold.fntdata"/><Relationship Id="rId27" Type="http://schemas.openxmlformats.org/officeDocument/2006/relationships/font" Target="fonts/RobotoThin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Thin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regular.fntdata"/><Relationship Id="rId30" Type="http://schemas.openxmlformats.org/officeDocument/2006/relationships/font" Target="fonts/RobotoThin-boldItalic.fntdata"/><Relationship Id="rId11" Type="http://schemas.openxmlformats.org/officeDocument/2006/relationships/slide" Target="slides/slide7.xml"/><Relationship Id="rId33" Type="http://schemas.openxmlformats.org/officeDocument/2006/relationships/font" Target="fonts/Roboto-italic.fntdata"/><Relationship Id="rId10" Type="http://schemas.openxmlformats.org/officeDocument/2006/relationships/slide" Target="slides/slide6.xml"/><Relationship Id="rId32" Type="http://schemas.openxmlformats.org/officeDocument/2006/relationships/font" Target="fonts/Roboto-bold.fntdata"/><Relationship Id="rId13" Type="http://schemas.openxmlformats.org/officeDocument/2006/relationships/slide" Target="slides/slide9.xml"/><Relationship Id="rId35" Type="http://schemas.openxmlformats.org/officeDocument/2006/relationships/font" Target="fonts/RobotoLight-regular.fntdata"/><Relationship Id="rId12" Type="http://schemas.openxmlformats.org/officeDocument/2006/relationships/slide" Target="slides/slide8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1.xml"/><Relationship Id="rId37" Type="http://schemas.openxmlformats.org/officeDocument/2006/relationships/font" Target="fonts/RobotoLight-italic.fntdata"/><Relationship Id="rId14" Type="http://schemas.openxmlformats.org/officeDocument/2006/relationships/slide" Target="slides/slide10.xml"/><Relationship Id="rId36" Type="http://schemas.openxmlformats.org/officeDocument/2006/relationships/font" Target="fonts/RobotoLight-bold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RobotoLight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cb9fe964a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21cb9fe964a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21cb9fe964a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b51c278e6_1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3b51c278e6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3b51c278e6_1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cb9fe964a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1cb9fe964a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21cb9fe964a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cb9fe964a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1cb9fe964a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21cb9fe964a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cb9fe964a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1cb9fe964a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21cb9fe964a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cb9fe964a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1cb9fe964a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21cb9fe964a_0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cb9fe964a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1cb9fe964a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21cb9fe964a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1cb9fe964a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21cb9fe964a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Focus Groups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Qualitative questionnaire to measure their understanding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More outreach to underserved communities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Recruit a larger sample size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Certified interp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g21cb9fe964a_0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cb9fe964a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1cb9fe964a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21cb9fe964a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cb9fe964a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1cb9fe964a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21cb9fe964a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b51c278e6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b51c278e6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3b51c278e6_1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13148"/>
            <a:ext cx="9144000" cy="5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 Black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29"/>
          <p:cNvSpPr txBox="1"/>
          <p:nvPr>
            <p:ph idx="2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" name="Google Shape;1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8934" y="4762538"/>
            <a:ext cx="1397340" cy="302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" type="body"/>
          </p:nvPr>
        </p:nvSpPr>
        <p:spPr>
          <a:xfrm>
            <a:off x="628650" y="1369219"/>
            <a:ext cx="7886700" cy="3168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" name="Google Shape;2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13148"/>
            <a:ext cx="9144000" cy="5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0"/>
          <p:cNvSpPr txBox="1"/>
          <p:nvPr>
            <p:ph idx="2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6037" y="4753984"/>
            <a:ext cx="1284051" cy="2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oter Only">
  <p:cSld name="Footer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13148"/>
            <a:ext cx="9144000" cy="5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1"/>
          <p:cNvSpPr txBox="1"/>
          <p:nvPr>
            <p:ph idx="1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3964" y="4747709"/>
            <a:ext cx="1614072" cy="189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 Black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32" name="Google Shape;3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13148"/>
            <a:ext cx="9144000" cy="5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3"/>
          <p:cNvSpPr txBox="1"/>
          <p:nvPr>
            <p:ph idx="2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4" name="Google Shape;3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7025" y="4758918"/>
            <a:ext cx="1417570" cy="306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" type="body"/>
          </p:nvPr>
        </p:nvSpPr>
        <p:spPr>
          <a:xfrm>
            <a:off x="628650" y="1369219"/>
            <a:ext cx="3886200" cy="314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2" type="body"/>
          </p:nvPr>
        </p:nvSpPr>
        <p:spPr>
          <a:xfrm>
            <a:off x="4629150" y="1369219"/>
            <a:ext cx="3886200" cy="314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9" name="Google Shape;3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13148"/>
            <a:ext cx="9144000" cy="5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4"/>
          <p:cNvSpPr txBox="1"/>
          <p:nvPr>
            <p:ph idx="3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1" name="Google Shape;4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9325" y="4774099"/>
            <a:ext cx="1190993" cy="257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frame - video, photo">
  <p:cSld name="Full frame - video, phot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(left)">
  <p:cSld name="Picture (left)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/>
          <p:nvPr>
            <p:ph idx="2" type="pic"/>
          </p:nvPr>
        </p:nvSpPr>
        <p:spPr>
          <a:xfrm>
            <a:off x="0" y="0"/>
            <a:ext cx="3657600" cy="461314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36"/>
          <p:cNvSpPr txBox="1"/>
          <p:nvPr>
            <p:ph idx="1" type="body"/>
          </p:nvPr>
        </p:nvSpPr>
        <p:spPr>
          <a:xfrm>
            <a:off x="4016758" y="1627200"/>
            <a:ext cx="4799142" cy="2575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47" name="Google Shape;47;p36"/>
          <p:cNvSpPr txBox="1"/>
          <p:nvPr>
            <p:ph type="title"/>
          </p:nvPr>
        </p:nvSpPr>
        <p:spPr>
          <a:xfrm>
            <a:off x="4016758" y="342900"/>
            <a:ext cx="3755641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8" name="Google Shape;4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13148"/>
            <a:ext cx="9144000" cy="5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6"/>
          <p:cNvSpPr txBox="1"/>
          <p:nvPr>
            <p:ph idx="3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" name="Google Shape;5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3964" y="4747709"/>
            <a:ext cx="1614072" cy="189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Black"/>
              <a:buNone/>
              <a:defRPr b="1" i="0" sz="32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>
    <mc:Choice Requires="p14">
      <p:transition spd="slow" p14:dur="17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cdc.gov/hiv/basics/hiv-testing/getting-tested.html" TargetMode="External"/><Relationship Id="rId4" Type="http://schemas.openxmlformats.org/officeDocument/2006/relationships/hyperlink" Target="https://www.co.monterey.ca.us/government/departments-a-h/health/diseases/hiv-aids/hiv-local-data" TargetMode="External"/><Relationship Id="rId5" Type="http://schemas.openxmlformats.org/officeDocument/2006/relationships/hyperlink" Target="https://link.gale.com/apps/doc/A515247316/AONE?u=csufresno&amp;sid=bookmark-AONE&amp;xid=b1d4b831" TargetMode="External"/><Relationship Id="rId6" Type="http://schemas.openxmlformats.org/officeDocument/2006/relationships/hyperlink" Target="https://doi.org/10.2190/ag.66.3.e" TargetMode="External"/><Relationship Id="rId7" Type="http://schemas.openxmlformats.org/officeDocument/2006/relationships/hyperlink" Target="https://link.gale.com/apps/doc/A467747399/AONE?u=csufresno&amp;sid=bookmark-AONE&amp;xid=b59b8217" TargetMode="External"/><Relationship Id="rId8" Type="http://schemas.openxmlformats.org/officeDocument/2006/relationships/hyperlink" Target="https://www.co.monterey.ca.us/government/departments-a-h/health/diseases/hiv-aids/hiv-Local-data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6C6F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ctrTitle"/>
          </p:nvPr>
        </p:nvSpPr>
        <p:spPr>
          <a:xfrm>
            <a:off x="911100" y="211625"/>
            <a:ext cx="73218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Quantitative Study on Increasing HIV/AIDS Awareness Among the Latinx Population in Monterey County by Implementing an HIV/AIDS Awareness and Action Seminar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"/>
          <p:cNvSpPr txBox="1"/>
          <p:nvPr>
            <p:ph idx="1" type="subTitle"/>
          </p:nvPr>
        </p:nvSpPr>
        <p:spPr>
          <a:xfrm>
            <a:off x="3774450" y="4352788"/>
            <a:ext cx="15951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By: Ruby Ramos Godoy </a:t>
            </a:r>
            <a:endParaRPr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"/>
          <p:cNvSpPr txBox="1"/>
          <p:nvPr>
            <p:ph idx="2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</p:txBody>
      </p:sp>
      <p:sp>
        <p:nvSpPr>
          <p:cNvPr id="58" name="Google Shape;58;p1"/>
          <p:cNvSpPr/>
          <p:nvPr/>
        </p:nvSpPr>
        <p:spPr>
          <a:xfrm>
            <a:off x="2286011" y="3924357"/>
            <a:ext cx="457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Project Presented in Partial Fulfillment of the Requirements for the Degree of Master of Public Health</a:t>
            </a:r>
            <a:endParaRPr b="0" i="0" sz="1400" u="none" cap="none" strike="noStrike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 b="5020" l="0" r="0" t="4831"/>
          <a:stretch/>
        </p:blipFill>
        <p:spPr>
          <a:xfrm>
            <a:off x="3605175" y="2083713"/>
            <a:ext cx="1933650" cy="16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cb9fe964a_0_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Results - Paired Sample T-Test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g21cb9fe964a_0_46"/>
          <p:cNvSpPr txBox="1"/>
          <p:nvPr>
            <p:ph idx="2" type="body"/>
          </p:nvPr>
        </p:nvSpPr>
        <p:spPr>
          <a:xfrm>
            <a:off x="312086" y="4728759"/>
            <a:ext cx="6546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</p:txBody>
      </p:sp>
      <p:pic>
        <p:nvPicPr>
          <p:cNvPr id="152" name="Google Shape;152;g21cb9fe964a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20444"/>
            <a:ext cx="8839201" cy="273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b51c278e6_1_13"/>
          <p:cNvSpPr txBox="1"/>
          <p:nvPr>
            <p:ph idx="2" type="body"/>
          </p:nvPr>
        </p:nvSpPr>
        <p:spPr>
          <a:xfrm>
            <a:off x="312086" y="4728759"/>
            <a:ext cx="6546000" cy="30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of Health and Human Services/Department of Public Health</a:t>
            </a:r>
            <a:endParaRPr/>
          </a:p>
        </p:txBody>
      </p:sp>
      <p:pic>
        <p:nvPicPr>
          <p:cNvPr id="159" name="Google Shape;159;g23b51c278e6_1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9038" y="662325"/>
            <a:ext cx="5445925" cy="355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cb9fe964a_0_65"/>
          <p:cNvSpPr txBox="1"/>
          <p:nvPr>
            <p:ph type="title"/>
          </p:nvPr>
        </p:nvSpPr>
        <p:spPr>
          <a:xfrm>
            <a:off x="551100" y="2867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Results - Descriptive Statistics</a:t>
            </a:r>
            <a:endParaRPr/>
          </a:p>
        </p:txBody>
      </p:sp>
      <p:sp>
        <p:nvSpPr>
          <p:cNvPr id="166" name="Google Shape;166;g21cb9fe964a_0_65"/>
          <p:cNvSpPr txBox="1"/>
          <p:nvPr>
            <p:ph idx="2" type="body"/>
          </p:nvPr>
        </p:nvSpPr>
        <p:spPr>
          <a:xfrm>
            <a:off x="312086" y="4728759"/>
            <a:ext cx="6546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</p:txBody>
      </p:sp>
      <p:pic>
        <p:nvPicPr>
          <p:cNvPr id="167" name="Google Shape;167;g21cb9fe964a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838" y="1280969"/>
            <a:ext cx="5485220" cy="3142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cb9fe964a_0_7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Results - Descriptive Statistics of Resources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g21cb9fe964a_0_74"/>
          <p:cNvSpPr txBox="1"/>
          <p:nvPr>
            <p:ph idx="2" type="body"/>
          </p:nvPr>
        </p:nvSpPr>
        <p:spPr>
          <a:xfrm>
            <a:off x="312086" y="4728759"/>
            <a:ext cx="6546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</p:txBody>
      </p:sp>
      <p:pic>
        <p:nvPicPr>
          <p:cNvPr id="175" name="Google Shape;175;g21cb9fe964a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700" y="1602500"/>
            <a:ext cx="7554600" cy="216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0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cb9fe964a_0_8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>
                <a:latin typeface="Times New Roman"/>
                <a:ea typeface="Times New Roman"/>
                <a:cs typeface="Times New Roman"/>
                <a:sym typeface="Times New Roman"/>
              </a:rPr>
              <a:t>Discussion and Conclusion 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>
                <a:latin typeface="Times New Roman"/>
                <a:ea typeface="Times New Roman"/>
                <a:cs typeface="Times New Roman"/>
                <a:sym typeface="Times New Roman"/>
              </a:rPr>
              <a:t>HIV Knowledge 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g21cb9fe964a_0_81"/>
          <p:cNvSpPr txBox="1"/>
          <p:nvPr>
            <p:ph idx="1" type="body"/>
          </p:nvPr>
        </p:nvSpPr>
        <p:spPr>
          <a:xfrm>
            <a:off x="628650" y="1445098"/>
            <a:ext cx="7886700" cy="22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HIV/AIDS Awareness and Action Seminars improve Latinx HIV knowledge?</a:t>
            </a:r>
            <a:endParaRPr i="1"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➢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Findings can’t be generalized due to limitations in sample size 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➢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Finding show there is a significance in pre- and post- knowledge of participants who attended the seminar 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g21cb9fe964a_0_81"/>
          <p:cNvSpPr txBox="1"/>
          <p:nvPr>
            <p:ph idx="2" type="body"/>
          </p:nvPr>
        </p:nvSpPr>
        <p:spPr>
          <a:xfrm>
            <a:off x="312086" y="4728759"/>
            <a:ext cx="6546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0FF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cb9fe964a_0_8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>
                <a:latin typeface="Times New Roman"/>
                <a:ea typeface="Times New Roman"/>
                <a:cs typeface="Times New Roman"/>
                <a:sym typeface="Times New Roman"/>
              </a:rPr>
              <a:t>Discussion and Conclusion 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>
                <a:latin typeface="Times New Roman"/>
                <a:ea typeface="Times New Roman"/>
                <a:cs typeface="Times New Roman"/>
                <a:sym typeface="Times New Roman"/>
              </a:rPr>
              <a:t>Awareness of Resources</a:t>
            </a:r>
            <a:endParaRPr/>
          </a:p>
        </p:txBody>
      </p:sp>
      <p:sp>
        <p:nvSpPr>
          <p:cNvPr id="190" name="Google Shape;190;g21cb9fe964a_0_88"/>
          <p:cNvSpPr txBox="1"/>
          <p:nvPr>
            <p:ph idx="1" type="body"/>
          </p:nvPr>
        </p:nvSpPr>
        <p:spPr>
          <a:xfrm>
            <a:off x="628650" y="1564099"/>
            <a:ext cx="7886700" cy="28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Did the seminar increase awareness of HIV/AIDS resources in Monterey County among participants?</a:t>
            </a:r>
            <a:endParaRPr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➢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Findings can’t be generalized due to limitations in sample size </a:t>
            </a:r>
            <a:endParaRPr sz="19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➢"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Finding show there is a significance in pre- and post- awareness of resources in participants who attended the seminar </a:t>
            </a:r>
            <a:endParaRPr/>
          </a:p>
        </p:txBody>
      </p:sp>
      <p:sp>
        <p:nvSpPr>
          <p:cNvPr id="191" name="Google Shape;191;g21cb9fe964a_0_88"/>
          <p:cNvSpPr txBox="1"/>
          <p:nvPr>
            <p:ph idx="2" type="body"/>
          </p:nvPr>
        </p:nvSpPr>
        <p:spPr>
          <a:xfrm>
            <a:off x="312086" y="4728759"/>
            <a:ext cx="6546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0F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cb9fe964a_0_9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Limitations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g21cb9fe964a_0_95"/>
          <p:cNvSpPr txBox="1"/>
          <p:nvPr>
            <p:ph idx="1" type="body"/>
          </p:nvPr>
        </p:nvSpPr>
        <p:spPr>
          <a:xfrm>
            <a:off x="628650" y="1615399"/>
            <a:ext cx="7886700" cy="27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mes New Roman"/>
              <a:buChar char="➢"/>
            </a:pP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Sample Size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mes New Roman"/>
              <a:buChar char="➢"/>
            </a:pP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Weather Conditions 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mes New Roman"/>
              <a:buChar char="➢"/>
            </a:pP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Translation from English to Spanish 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mes New Roman"/>
              <a:buChar char="➢"/>
            </a:pP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 served (Educated) 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mes New Roman"/>
              <a:buChar char="➢"/>
            </a:pP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Changes in retaining information or skills that occur with time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mes New Roman"/>
              <a:buChar char="○"/>
            </a:pPr>
            <a:r>
              <a:rPr lang="en-US" sz="2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a knowledge-based pre-test and post-test study may show good initial results, but without application of the knowledge gained, concepts will be lost (forgotten) with time unless applied on a frequent basis</a:t>
            </a:r>
            <a:endParaRPr sz="21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g21cb9fe964a_0_95"/>
          <p:cNvSpPr txBox="1"/>
          <p:nvPr>
            <p:ph idx="2" type="body"/>
          </p:nvPr>
        </p:nvSpPr>
        <p:spPr>
          <a:xfrm>
            <a:off x="312086" y="4728759"/>
            <a:ext cx="6546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</p:txBody>
      </p:sp>
      <p:pic>
        <p:nvPicPr>
          <p:cNvPr id="200" name="Google Shape;200;g21cb9fe964a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5470" y="1268050"/>
            <a:ext cx="1672579" cy="1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0F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cb9fe964a_0_102"/>
          <p:cNvSpPr txBox="1"/>
          <p:nvPr>
            <p:ph type="title"/>
          </p:nvPr>
        </p:nvSpPr>
        <p:spPr>
          <a:xfrm>
            <a:off x="628650" y="1795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g21cb9fe964a_0_102"/>
          <p:cNvSpPr txBox="1"/>
          <p:nvPr>
            <p:ph idx="2" type="body"/>
          </p:nvPr>
        </p:nvSpPr>
        <p:spPr>
          <a:xfrm>
            <a:off x="312086" y="4728759"/>
            <a:ext cx="6546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</p:txBody>
      </p:sp>
      <p:sp>
        <p:nvSpPr>
          <p:cNvPr id="208" name="Google Shape;208;g21cb9fe964a_0_102"/>
          <p:cNvSpPr/>
          <p:nvPr/>
        </p:nvSpPr>
        <p:spPr>
          <a:xfrm>
            <a:off x="628650" y="1173725"/>
            <a:ext cx="2131800" cy="2145600"/>
          </a:xfrm>
          <a:prstGeom prst="ellipse">
            <a:avLst/>
          </a:prstGeom>
          <a:solidFill>
            <a:srgbClr val="86C6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1cb9fe964a_0_102"/>
          <p:cNvSpPr/>
          <p:nvPr/>
        </p:nvSpPr>
        <p:spPr>
          <a:xfrm>
            <a:off x="3506100" y="1173725"/>
            <a:ext cx="2131800" cy="2145600"/>
          </a:xfrm>
          <a:prstGeom prst="ellipse">
            <a:avLst/>
          </a:prstGeom>
          <a:solidFill>
            <a:srgbClr val="86C6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Qualitative questionnaire to measure their understanding </a:t>
            </a:r>
            <a:endParaRPr b="0" i="0" sz="1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g21cb9fe964a_0_102"/>
          <p:cNvSpPr/>
          <p:nvPr/>
        </p:nvSpPr>
        <p:spPr>
          <a:xfrm>
            <a:off x="1942325" y="2487875"/>
            <a:ext cx="2131800" cy="2100300"/>
          </a:xfrm>
          <a:prstGeom prst="ellipse">
            <a:avLst/>
          </a:prstGeom>
          <a:solidFill>
            <a:srgbClr val="86C6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Recruit a larger sample size</a:t>
            </a:r>
            <a:endParaRPr b="0" i="0" sz="2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g21cb9fe964a_0_102"/>
          <p:cNvSpPr/>
          <p:nvPr/>
        </p:nvSpPr>
        <p:spPr>
          <a:xfrm>
            <a:off x="6383550" y="1219025"/>
            <a:ext cx="2245800" cy="2100300"/>
          </a:xfrm>
          <a:prstGeom prst="ellipse">
            <a:avLst/>
          </a:prstGeom>
          <a:solidFill>
            <a:srgbClr val="86C6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Outreach to underserved communities </a:t>
            </a:r>
            <a:endParaRPr b="0" i="0" sz="2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g21cb9fe964a_0_102"/>
          <p:cNvSpPr txBox="1"/>
          <p:nvPr/>
        </p:nvSpPr>
        <p:spPr>
          <a:xfrm>
            <a:off x="939850" y="1794250"/>
            <a:ext cx="1437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 Groups</a:t>
            </a:r>
            <a:endParaRPr b="0" i="0" sz="2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g21cb9fe964a_0_102"/>
          <p:cNvSpPr/>
          <p:nvPr/>
        </p:nvSpPr>
        <p:spPr>
          <a:xfrm>
            <a:off x="5028150" y="2465225"/>
            <a:ext cx="2131800" cy="2145600"/>
          </a:xfrm>
          <a:prstGeom prst="ellipse">
            <a:avLst/>
          </a:prstGeom>
          <a:solidFill>
            <a:srgbClr val="86C6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Certified Interpreter </a:t>
            </a:r>
            <a:endParaRPr b="0" i="0" sz="2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g21cb9fe964a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26907">
            <a:off x="5992759" y="252412"/>
            <a:ext cx="897657" cy="102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0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Black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4"/>
          <p:cNvSpPr txBox="1"/>
          <p:nvPr>
            <p:ph idx="1" type="body"/>
          </p:nvPr>
        </p:nvSpPr>
        <p:spPr>
          <a:xfrm>
            <a:off x="628650" y="1214144"/>
            <a:ext cx="7886700" cy="3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211764"/>
              <a:buNone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Centers for Disease Control and Prevention. (2021, April 9). </a:t>
            </a:r>
            <a:r>
              <a:rPr i="1" lang="en-US" sz="3400">
                <a:latin typeface="Times New Roman"/>
                <a:ea typeface="Times New Roman"/>
                <a:cs typeface="Times New Roman"/>
                <a:sym typeface="Times New Roman"/>
              </a:rPr>
              <a:t>Getting tested</a:t>
            </a: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. Centers for Disease Control and Prevention. Retrieved November 30, 2021, from</a:t>
            </a:r>
            <a:r>
              <a:rPr lang="en-US" sz="3400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https://www.cdc.gov/hiv/basics/hiv-testing/getting-tested.html</a:t>
            </a: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211764"/>
              <a:buNone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County of Monterey. (2018, May 4). HIV - Local Data. Retrieved from </a:t>
            </a:r>
            <a:r>
              <a:rPr lang="en-US" sz="3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https://www.co.monterey.ca.us/government/departments-a-h/health/diseases/hiv-aids/hiv-local-data</a:t>
            </a:r>
            <a:endParaRPr sz="3400"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211764"/>
              <a:buNone/>
            </a:pPr>
            <a:r>
              <a:rPr lang="en-US"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Gant, Z., Dailey, A., Hu, X., &amp; Johnson, A. S. (2017, October 13). HIV Care Outcomes Among Hispanics or Latinos with Diagnosed HIV Infection--United States, 2015. </a:t>
            </a:r>
            <a:r>
              <a:rPr i="1" lang="en-US"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Morbidity and Mortality Weekly Report</a:t>
            </a:r>
            <a:r>
              <a:rPr lang="en-US"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66</a:t>
            </a:r>
            <a:r>
              <a:rPr lang="en-US"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(40), 1065+. </a:t>
            </a:r>
            <a:r>
              <a:rPr lang="en-US" sz="3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https://link.gale.com/apps/doc/A515247316/AONE?u=csufresno&amp;sid=bookmark-AONE&amp;xid=b1d4b831</a:t>
            </a:r>
            <a:endParaRPr sz="3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211764"/>
              <a:buNone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Gilead HIV. (2023). </a:t>
            </a:r>
            <a:r>
              <a:rPr i="1" lang="en-US" sz="3400">
                <a:latin typeface="Times New Roman"/>
                <a:ea typeface="Times New Roman"/>
                <a:cs typeface="Times New Roman"/>
                <a:sym typeface="Times New Roman"/>
              </a:rPr>
              <a:t>State of the HIV epidemic</a:t>
            </a: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. State of the HIV Epidemic | Gilead HIV. Retrieved March 16, 2023, from https://www.gileadhiv.com/landscape/state-of-epidemic/?gclid=CjwKCAjw_MqgBhAGEiwAnYOAeg14cJ2I2I6RGh9i-TT03SLnMd34berf8zPeC6JFwm8hTh6Mu7by-BoCBUUQAvD_BwE&amp;gclsrc=aw.ds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351"/>
              <a:buFont typeface="Arial"/>
              <a:buNone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Hillman, J. (2008). Knowledge, attitudes, and experience regarding HIV/AIDS among older adult inner-city latinos. </a:t>
            </a:r>
            <a:r>
              <a:rPr i="1" lang="en-US" sz="3400">
                <a:latin typeface="Times New Roman"/>
                <a:ea typeface="Times New Roman"/>
                <a:cs typeface="Times New Roman"/>
                <a:sym typeface="Times New Roman"/>
              </a:rPr>
              <a:t>The International Journal of Aging and Human Development</a:t>
            </a: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3400">
                <a:latin typeface="Times New Roman"/>
                <a:ea typeface="Times New Roman"/>
                <a:cs typeface="Times New Roman"/>
                <a:sym typeface="Times New Roman"/>
              </a:rPr>
              <a:t>66</a:t>
            </a: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(3), 243–257. </a:t>
            </a:r>
            <a:r>
              <a:rPr lang="en-US" sz="3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https://doi.org/10.2190/ag.66.3.e</a:t>
            </a: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351"/>
              <a:buFont typeface="Arial"/>
              <a:buNone/>
            </a:pPr>
            <a:r>
              <a:rPr lang="en-US"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Korhonen, L. C., DeGroote, N. P., Shouse, R. L., Valleroy, L. A., Prejean, J., &amp; Bradley, H. (2016, October 14). Unmet needs for ancillary services among Hispanics/Latinos receiving HIV medical care--United States, 2013-2014. </a:t>
            </a:r>
            <a:r>
              <a:rPr i="1" lang="en-US"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Morbidity and Mortality Weekly Report</a:t>
            </a:r>
            <a:r>
              <a:rPr lang="en-US"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</a:t>
            </a:r>
            <a:r>
              <a:rPr lang="en-US"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(40), 1104+. </a:t>
            </a:r>
            <a:r>
              <a:rPr lang="en-US" sz="3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https://link.gale.com/apps/doc/A467747399/AONE?u=csufresno&amp;sid=bookmark-AONE&amp;xid=b59b8217</a:t>
            </a:r>
            <a:r>
              <a:rPr lang="en-US"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351"/>
              <a:buFont typeface="Arial"/>
              <a:buNone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Ma, A., Comstock, S. E., &amp; Oyeside, O. A. (2021). Typologies of sexual health vulnerability predicting STI preventive behaviors among Latinx adults in the U.S.: A latent class analysis approach. </a:t>
            </a:r>
            <a:r>
              <a:rPr i="1" lang="en-US" sz="3400">
                <a:latin typeface="Times New Roman"/>
                <a:ea typeface="Times New Roman"/>
                <a:cs typeface="Times New Roman"/>
                <a:sym typeface="Times New Roman"/>
              </a:rPr>
              <a:t>Journal of Immigrant and Minority Health</a:t>
            </a: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3400"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(5), 1288–1299. https://doi.org/10.1007/s10903-021-01293-6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211764"/>
              <a:buNone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Monterey County Health Department. (2019). HIV-local data. Retrieved from </a:t>
            </a:r>
            <a:r>
              <a:rPr lang="en-US" sz="3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https://www.co.monterey.ca.us/government/departments-a-h/health/diseases/hiv-aids/hiv-Local-data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211764"/>
              <a:buNone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U.S. Census Bureau. (2022). </a:t>
            </a:r>
            <a:r>
              <a:rPr i="1" lang="en-US" sz="3400">
                <a:latin typeface="Times New Roman"/>
                <a:ea typeface="Times New Roman"/>
                <a:cs typeface="Times New Roman"/>
                <a:sym typeface="Times New Roman"/>
              </a:rPr>
              <a:t>U.S. Census Bureau quickfacts: Monterey County, California QuickFacts Monterey County, California</a:t>
            </a: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.QuickFacts Monterey County, California. Retrieved March 16, 2023, from https://www.census.gov/quickfacts/fact/table/montereycountycalifornia/PST045221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714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342857"/>
              <a:buNone/>
            </a:pPr>
            <a:r>
              <a:t/>
            </a:r>
            <a:endParaRPr/>
          </a:p>
          <a:p>
            <a:pPr indent="-10814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21" name="Google Shape;221;p24"/>
          <p:cNvSpPr txBox="1"/>
          <p:nvPr>
            <p:ph idx="2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0FF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illustration: Question, Board, Chalk, School - Free Image on Pixabay - 1262378" id="226" name="Google Shape;22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023" y="467909"/>
            <a:ext cx="5367259" cy="357258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 txBox="1"/>
          <p:nvPr>
            <p:ph idx="2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5748" y="273870"/>
            <a:ext cx="6023799" cy="396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0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>
            <a:off x="3856425" y="950578"/>
            <a:ext cx="4416007" cy="2821350"/>
            <a:chOff x="0" y="348121"/>
            <a:chExt cx="4435078" cy="2433877"/>
          </a:xfrm>
        </p:grpSpPr>
        <p:cxnSp>
          <p:nvCxnSpPr>
            <p:cNvPr id="66" name="Google Shape;66;p3"/>
            <p:cNvCxnSpPr/>
            <p:nvPr/>
          </p:nvCxnSpPr>
          <p:spPr>
            <a:xfrm>
              <a:off x="0" y="348121"/>
              <a:ext cx="4435078" cy="0"/>
            </a:xfrm>
            <a:prstGeom prst="straightConnector1">
              <a:avLst/>
            </a:prstGeom>
            <a:gradFill>
              <a:gsLst>
                <a:gs pos="0">
                  <a:srgbClr val="E9B29F"/>
                </a:gs>
                <a:gs pos="50000">
                  <a:srgbClr val="E5A590"/>
                </a:gs>
                <a:gs pos="100000">
                  <a:srgbClr val="E6967C"/>
                </a:gs>
              </a:gsLst>
              <a:lin ang="5400000" scaled="0"/>
            </a:gradFill>
            <a:ln cap="flat" cmpd="sng" w="9525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7" name="Google Shape;67;p3"/>
            <p:cNvSpPr/>
            <p:nvPr/>
          </p:nvSpPr>
          <p:spPr>
            <a:xfrm>
              <a:off x="0" y="348121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 txBox="1"/>
            <p:nvPr/>
          </p:nvSpPr>
          <p:spPr>
            <a:xfrm>
              <a:off x="0" y="348121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Purpose of the Study</a:t>
              </a:r>
              <a:endParaRPr b="0" i="0" sz="1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9" name="Google Shape;69;p3"/>
            <p:cNvCxnSpPr/>
            <p:nvPr/>
          </p:nvCxnSpPr>
          <p:spPr>
            <a:xfrm>
              <a:off x="0" y="695817"/>
              <a:ext cx="4435078" cy="0"/>
            </a:xfrm>
            <a:prstGeom prst="straightConnector1">
              <a:avLst/>
            </a:prstGeom>
            <a:gradFill>
              <a:gsLst>
                <a:gs pos="0">
                  <a:srgbClr val="EFBEAA"/>
                </a:gs>
                <a:gs pos="50000">
                  <a:srgbClr val="ECB19B"/>
                </a:gs>
                <a:gs pos="100000">
                  <a:srgbClr val="EDA689"/>
                </a:gs>
              </a:gsLst>
              <a:lin ang="5400000" scaled="0"/>
            </a:gradFill>
            <a:ln cap="flat" cmpd="sng" w="9525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0" name="Google Shape;70;p3"/>
            <p:cNvSpPr/>
            <p:nvPr/>
          </p:nvSpPr>
          <p:spPr>
            <a:xfrm>
              <a:off x="0" y="695817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 txBox="1"/>
            <p:nvPr/>
          </p:nvSpPr>
          <p:spPr>
            <a:xfrm>
              <a:off x="0" y="695817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Research Questions</a:t>
              </a:r>
              <a:endParaRPr b="0" i="0" sz="1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2" name="Google Shape;72;p3"/>
            <p:cNvCxnSpPr/>
            <p:nvPr/>
          </p:nvCxnSpPr>
          <p:spPr>
            <a:xfrm>
              <a:off x="0" y="1043514"/>
              <a:ext cx="4435078" cy="0"/>
            </a:xfrm>
            <a:prstGeom prst="straightConnector1">
              <a:avLst/>
            </a:prstGeom>
            <a:gradFill>
              <a:gsLst>
                <a:gs pos="0">
                  <a:srgbClr val="F4CCBC"/>
                </a:gs>
                <a:gs pos="50000">
                  <a:srgbClr val="F1C0AD"/>
                </a:gs>
                <a:gs pos="100000">
                  <a:srgbClr val="F1B79F"/>
                </a:gs>
              </a:gsLst>
              <a:lin ang="5400000" scaled="0"/>
            </a:gradFill>
            <a:ln cap="flat" cmpd="sng" w="9525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3" name="Google Shape;73;p3"/>
            <p:cNvSpPr/>
            <p:nvPr/>
          </p:nvSpPr>
          <p:spPr>
            <a:xfrm>
              <a:off x="0" y="1043514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 txBox="1"/>
            <p:nvPr/>
          </p:nvSpPr>
          <p:spPr>
            <a:xfrm>
              <a:off x="0" y="1043514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Research Method and Design</a:t>
              </a:r>
              <a:endParaRPr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5" name="Google Shape;75;p3"/>
            <p:cNvCxnSpPr/>
            <p:nvPr/>
          </p:nvCxnSpPr>
          <p:spPr>
            <a:xfrm>
              <a:off x="0" y="1391211"/>
              <a:ext cx="4435078" cy="0"/>
            </a:xfrm>
            <a:prstGeom prst="straightConnector1">
              <a:avLst/>
            </a:prstGeom>
            <a:gradFill>
              <a:gsLst>
                <a:gs pos="0">
                  <a:srgbClr val="F8DED4"/>
                </a:gs>
                <a:gs pos="50000">
                  <a:srgbClr val="F6D2C5"/>
                </a:gs>
                <a:gs pos="100000">
                  <a:srgbClr val="F6CCBC"/>
                </a:gs>
              </a:gsLst>
              <a:lin ang="5400000" scaled="0"/>
            </a:gradFill>
            <a:ln cap="flat" cmpd="sng" w="9525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6" name="Google Shape;76;p3"/>
            <p:cNvSpPr/>
            <p:nvPr/>
          </p:nvSpPr>
          <p:spPr>
            <a:xfrm>
              <a:off x="0" y="1391211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 txBox="1"/>
            <p:nvPr/>
          </p:nvSpPr>
          <p:spPr>
            <a:xfrm>
              <a:off x="0" y="1391211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Study Results</a:t>
              </a:r>
              <a:endParaRPr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sz="1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8" name="Google Shape;78;p3"/>
            <p:cNvCxnSpPr/>
            <p:nvPr/>
          </p:nvCxnSpPr>
          <p:spPr>
            <a:xfrm>
              <a:off x="0" y="1738907"/>
              <a:ext cx="4435078" cy="0"/>
            </a:xfrm>
            <a:prstGeom prst="straightConnector1">
              <a:avLst/>
            </a:prstGeom>
            <a:gradFill>
              <a:gsLst>
                <a:gs pos="0">
                  <a:srgbClr val="FCF3F0"/>
                </a:gs>
                <a:gs pos="50000">
                  <a:srgbClr val="FAE7E1"/>
                </a:gs>
                <a:gs pos="100000">
                  <a:srgbClr val="FAE5DD"/>
                </a:gs>
              </a:gsLst>
              <a:lin ang="5400000" scaled="0"/>
            </a:gradFill>
            <a:ln cap="flat" cmpd="sng" w="9525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9" name="Google Shape;79;p3"/>
            <p:cNvSpPr/>
            <p:nvPr/>
          </p:nvSpPr>
          <p:spPr>
            <a:xfrm>
              <a:off x="0" y="1738908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 txBox="1"/>
            <p:nvPr/>
          </p:nvSpPr>
          <p:spPr>
            <a:xfrm>
              <a:off x="0" y="1738908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Discussion</a:t>
              </a:r>
              <a:endParaRPr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1" name="Google Shape;81;p3"/>
            <p:cNvCxnSpPr/>
            <p:nvPr/>
          </p:nvCxnSpPr>
          <p:spPr>
            <a:xfrm>
              <a:off x="0" y="2086604"/>
              <a:ext cx="4435078" cy="0"/>
            </a:xfrm>
            <a:prstGeom prst="straightConnector1">
              <a:avLst/>
            </a:prstGeom>
            <a:gradFill>
              <a:gsLst>
                <a:gs pos="0">
                  <a:srgbClr val="F8DED4"/>
                </a:gs>
                <a:gs pos="50000">
                  <a:srgbClr val="F6D2C5"/>
                </a:gs>
                <a:gs pos="100000">
                  <a:srgbClr val="F6CCBC"/>
                </a:gs>
              </a:gsLst>
              <a:lin ang="5400000" scaled="0"/>
            </a:gradFill>
            <a:ln cap="flat" cmpd="sng" w="9525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2" name="Google Shape;82;p3"/>
            <p:cNvSpPr/>
            <p:nvPr/>
          </p:nvSpPr>
          <p:spPr>
            <a:xfrm>
              <a:off x="0" y="2086604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 txBox="1"/>
            <p:nvPr/>
          </p:nvSpPr>
          <p:spPr>
            <a:xfrm>
              <a:off x="0" y="2086604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Implications and Future Recommendations</a:t>
              </a:r>
              <a:endParaRPr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4" name="Google Shape;84;p3"/>
            <p:cNvCxnSpPr/>
            <p:nvPr/>
          </p:nvCxnSpPr>
          <p:spPr>
            <a:xfrm>
              <a:off x="0" y="2434301"/>
              <a:ext cx="4435078" cy="0"/>
            </a:xfrm>
            <a:prstGeom prst="straightConnector1">
              <a:avLst/>
            </a:prstGeom>
            <a:gradFill>
              <a:gsLst>
                <a:gs pos="0">
                  <a:srgbClr val="F4CCBC"/>
                </a:gs>
                <a:gs pos="50000">
                  <a:srgbClr val="F1C0AD"/>
                </a:gs>
                <a:gs pos="100000">
                  <a:srgbClr val="F1B79F"/>
                </a:gs>
              </a:gsLst>
              <a:lin ang="5400000" scaled="0"/>
            </a:gradFill>
            <a:ln cap="flat" cmpd="sng" w="9525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5" name="Google Shape;85;p3"/>
            <p:cNvSpPr/>
            <p:nvPr/>
          </p:nvSpPr>
          <p:spPr>
            <a:xfrm>
              <a:off x="0" y="2434301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 txBox="1"/>
            <p:nvPr/>
          </p:nvSpPr>
          <p:spPr>
            <a:xfrm>
              <a:off x="0" y="2434301"/>
              <a:ext cx="4435078" cy="347696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Questions</a:t>
              </a:r>
              <a:endParaRPr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7" name="Google Shape;87;p3"/>
            <p:cNvCxnSpPr/>
            <p:nvPr/>
          </p:nvCxnSpPr>
          <p:spPr>
            <a:xfrm>
              <a:off x="0" y="2781998"/>
              <a:ext cx="4435078" cy="0"/>
            </a:xfrm>
            <a:prstGeom prst="straightConnector1">
              <a:avLst/>
            </a:prstGeom>
            <a:gradFill>
              <a:gsLst>
                <a:gs pos="0">
                  <a:srgbClr val="EFBEAA"/>
                </a:gs>
                <a:gs pos="50000">
                  <a:srgbClr val="ECB19B"/>
                </a:gs>
                <a:gs pos="100000">
                  <a:srgbClr val="EDA689"/>
                </a:gs>
              </a:gsLst>
              <a:lin ang="5400000" scaled="0"/>
            </a:gradFill>
            <a:ln cap="flat" cmpd="sng" w="9525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8" name="Google Shape;88;p3"/>
          <p:cNvSpPr txBox="1"/>
          <p:nvPr/>
        </p:nvSpPr>
        <p:spPr>
          <a:xfrm>
            <a:off x="544775" y="1920006"/>
            <a:ext cx="24540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Black"/>
              <a:buNone/>
            </a:pPr>
            <a:r>
              <a:rPr b="1" i="0" lang="en-US" sz="4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  <a:endParaRPr b="0" i="0" sz="4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am:NTU-Singapore/Acknowledgements - 2008.igem.org" id="235" name="Google Shape;235;p27"/>
          <p:cNvPicPr preferRelativeResize="0"/>
          <p:nvPr/>
        </p:nvPicPr>
        <p:blipFill rotWithShape="1">
          <a:blip r:embed="rId3">
            <a:alphaModFix/>
          </a:blip>
          <a:srcRect b="13063" l="0" r="-2" t="0"/>
          <a:stretch/>
        </p:blipFill>
        <p:spPr>
          <a:xfrm>
            <a:off x="20" y="10"/>
            <a:ext cx="8896993" cy="5143490"/>
          </a:xfrm>
          <a:custGeom>
            <a:rect b="b" l="l" r="r" t="t"/>
            <a:pathLst>
              <a:path extrusionOk="0" h="6858000" w="11862683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0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Black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Purpose of the Study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5"/>
          <p:cNvSpPr txBox="1"/>
          <p:nvPr>
            <p:ph idx="1" type="body"/>
          </p:nvPr>
        </p:nvSpPr>
        <p:spPr>
          <a:xfrm>
            <a:off x="520650" y="1548175"/>
            <a:ext cx="8102700" cy="15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HIV/AIDS Awareness and Action Seminar strived to increase awareness of HIV/AIDS by educating participants about transmission, risk reduction, and linkage to care in Monterey County. Aiming to educate community members about HIV/AIDS will help reduce the county's new diagnoses of HIV/AIDS and reduce barriers to safer sex supplies and HIV tests. </a:t>
            </a:r>
            <a:endParaRPr/>
          </a:p>
        </p:txBody>
      </p:sp>
      <p:sp>
        <p:nvSpPr>
          <p:cNvPr id="95" name="Google Shape;95;p5"/>
          <p:cNvSpPr txBox="1"/>
          <p:nvPr>
            <p:ph idx="2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140898" y="3362501"/>
            <a:ext cx="1021926" cy="102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0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title"/>
          </p:nvPr>
        </p:nvSpPr>
        <p:spPr>
          <a:xfrm>
            <a:off x="64568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Black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Research Questions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6"/>
          <p:cNvSpPr txBox="1"/>
          <p:nvPr>
            <p:ph idx="1" type="body"/>
          </p:nvPr>
        </p:nvSpPr>
        <p:spPr>
          <a:xfrm>
            <a:off x="628650" y="1268019"/>
            <a:ext cx="7886700" cy="3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</a:pPr>
            <a:r>
              <a:rPr lang="en-US" sz="229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Question 1</a:t>
            </a:r>
            <a:endParaRPr sz="229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</a:pPr>
            <a:r>
              <a:rPr i="1"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HIV/AIDS Awareness and Action Seminars improve Latinx HIV knowledge?</a:t>
            </a:r>
            <a:endParaRPr i="1" sz="2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</a:pPr>
            <a:r>
              <a:rPr lang="en-US" sz="229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Question 2</a:t>
            </a:r>
            <a:endParaRPr sz="229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i="1" lang="en-US" sz="19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Did the seminar increase awareness of HIV/AIDS resources in Monterey County among participants?</a:t>
            </a:r>
            <a:endParaRPr/>
          </a:p>
        </p:txBody>
      </p:sp>
      <p:sp>
        <p:nvSpPr>
          <p:cNvPr id="103" name="Google Shape;103;p6"/>
          <p:cNvSpPr txBox="1"/>
          <p:nvPr>
            <p:ph idx="2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0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Black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Research Methods and Design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0"/>
          <p:cNvSpPr txBox="1"/>
          <p:nvPr>
            <p:ph idx="1" type="body"/>
          </p:nvPr>
        </p:nvSpPr>
        <p:spPr>
          <a:xfrm>
            <a:off x="628650" y="1369219"/>
            <a:ext cx="7886700" cy="3168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165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Quantitative Study 	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1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Font typeface="Times New Roman"/>
              <a:buChar char="○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Primary Data Collection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1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Font typeface="Times New Roman"/>
              <a:buChar char="○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Implementation of a HIV/AIDS Awareness &amp; Action Seminar through the Monterey County Health Department in Salinas, CA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24 participants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1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Pre &amp; Post tests Completed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Eligibility Criteria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Signed Consent Forms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6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Monterey County Resident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0"/>
          <p:cNvSpPr txBox="1"/>
          <p:nvPr>
            <p:ph idx="2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0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>
            <p:ph type="title"/>
          </p:nvPr>
        </p:nvSpPr>
        <p:spPr>
          <a:xfrm>
            <a:off x="628650" y="858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Black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Research Methods and Design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1"/>
          <p:cNvSpPr txBox="1"/>
          <p:nvPr>
            <p:ph idx="1" type="body"/>
          </p:nvPr>
        </p:nvSpPr>
        <p:spPr>
          <a:xfrm>
            <a:off x="628650" y="1080100"/>
            <a:ext cx="7886700" cy="3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-US" sz="1700">
                <a:latin typeface="Times New Roman"/>
                <a:ea typeface="Times New Roman"/>
                <a:cs typeface="Times New Roman"/>
                <a:sym typeface="Times New Roman"/>
              </a:rPr>
              <a:t>Participant Recruitment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608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➢"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Social Media Posts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608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Partners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Flyers posted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n-US" sz="1700">
                <a:latin typeface="Times New Roman"/>
                <a:ea typeface="Times New Roman"/>
                <a:cs typeface="Times New Roman"/>
                <a:sym typeface="Times New Roman"/>
              </a:rPr>
              <a:t>Survey and Consent Form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608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➢"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Consent forms were signed at the door prior to entering &amp; receiving Pre/Post test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608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Surveys were provided in English and Spanish in paper form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608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Each pre/post test had a number to match the tests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608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Pre-test was collected at the beginning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608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Font typeface="Times New Roman"/>
              <a:buChar char="➢"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Post-test was collected at the end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1"/>
          <p:cNvSpPr txBox="1"/>
          <p:nvPr>
            <p:ph idx="2" type="body"/>
          </p:nvPr>
        </p:nvSpPr>
        <p:spPr>
          <a:xfrm>
            <a:off x="312086" y="4728759"/>
            <a:ext cx="6545913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0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cb9fe964a_0_19"/>
          <p:cNvSpPr txBox="1"/>
          <p:nvPr>
            <p:ph type="title"/>
          </p:nvPr>
        </p:nvSpPr>
        <p:spPr>
          <a:xfrm>
            <a:off x="628650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Research Methods and Design</a:t>
            </a:r>
            <a:endParaRPr/>
          </a:p>
        </p:txBody>
      </p:sp>
      <p:sp>
        <p:nvSpPr>
          <p:cNvPr id="125" name="Google Shape;125;g21cb9fe964a_0_19"/>
          <p:cNvSpPr txBox="1"/>
          <p:nvPr>
            <p:ph idx="1" type="body"/>
          </p:nvPr>
        </p:nvSpPr>
        <p:spPr>
          <a:xfrm>
            <a:off x="239250" y="849725"/>
            <a:ext cx="8665500" cy="3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HIV/AIDS Awareness and Action Seminar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Times New Roman"/>
              <a:buChar char="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1 day event (2 hours)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Monterey County HIV Data Update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Simultaneous Presentations (HIV 101 &amp; HIV Care in Monterey County)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HIV Testing Overview Presentation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HIV Testing Onsite 	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Rapid Testing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At-home Testing Kits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Free Safer Sex Supplies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Internal and External Condoms, lubricant, and  informational brochures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Analyzed through SPSS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Cronbach’s Alpha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Paired Sample T-Test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Descriptive Statistics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g21cb9fe964a_0_19"/>
          <p:cNvSpPr txBox="1"/>
          <p:nvPr>
            <p:ph idx="2" type="body"/>
          </p:nvPr>
        </p:nvSpPr>
        <p:spPr>
          <a:xfrm>
            <a:off x="312086" y="4728759"/>
            <a:ext cx="6546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cb9fe964a_0_109"/>
          <p:cNvSpPr txBox="1"/>
          <p:nvPr>
            <p:ph type="title"/>
          </p:nvPr>
        </p:nvSpPr>
        <p:spPr>
          <a:xfrm>
            <a:off x="757250" y="1676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Demographics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21cb9fe964a_0_109"/>
          <p:cNvSpPr txBox="1"/>
          <p:nvPr>
            <p:ph idx="2" type="body"/>
          </p:nvPr>
        </p:nvSpPr>
        <p:spPr>
          <a:xfrm>
            <a:off x="312086" y="4728759"/>
            <a:ext cx="6546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College of Health and Human Services/Department of Public Health</a:t>
            </a:r>
            <a:endParaRPr/>
          </a:p>
        </p:txBody>
      </p:sp>
      <p:pic>
        <p:nvPicPr>
          <p:cNvPr id="134" name="Google Shape;134;g21cb9fe964a_0_109"/>
          <p:cNvPicPr preferRelativeResize="0"/>
          <p:nvPr/>
        </p:nvPicPr>
        <p:blipFill rotWithShape="1">
          <a:blip r:embed="rId3">
            <a:alphaModFix/>
          </a:blip>
          <a:srcRect b="3013" l="23897" r="17902" t="1621"/>
          <a:stretch/>
        </p:blipFill>
        <p:spPr>
          <a:xfrm>
            <a:off x="5301125" y="1191338"/>
            <a:ext cx="3342825" cy="33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1cb9fe964a_0_109"/>
          <p:cNvPicPr preferRelativeResize="0"/>
          <p:nvPr/>
        </p:nvPicPr>
        <p:blipFill rotWithShape="1">
          <a:blip r:embed="rId4">
            <a:alphaModFix/>
          </a:blip>
          <a:srcRect b="1453" l="18378" r="13603" t="2925"/>
          <a:stretch/>
        </p:blipFill>
        <p:spPr>
          <a:xfrm>
            <a:off x="671499" y="1161851"/>
            <a:ext cx="3760801" cy="33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b51c278e6_1_4"/>
          <p:cNvSpPr txBox="1"/>
          <p:nvPr>
            <p:ph type="title"/>
          </p:nvPr>
        </p:nvSpPr>
        <p:spPr>
          <a:xfrm>
            <a:off x="3048300" y="216225"/>
            <a:ext cx="30474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Demographics</a:t>
            </a:r>
            <a:endParaRPr/>
          </a:p>
        </p:txBody>
      </p:sp>
      <p:sp>
        <p:nvSpPr>
          <p:cNvPr id="142" name="Google Shape;142;g23b51c278e6_1_4"/>
          <p:cNvSpPr txBox="1"/>
          <p:nvPr>
            <p:ph idx="2" type="body"/>
          </p:nvPr>
        </p:nvSpPr>
        <p:spPr>
          <a:xfrm>
            <a:off x="312086" y="4728759"/>
            <a:ext cx="6546000" cy="30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of Health and Human Services/Department of Public Health</a:t>
            </a:r>
            <a:endParaRPr/>
          </a:p>
        </p:txBody>
      </p:sp>
      <p:pic>
        <p:nvPicPr>
          <p:cNvPr id="143" name="Google Shape;143;g23b51c278e6_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676" y="1451537"/>
            <a:ext cx="4288974" cy="256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3b51c278e6_1_4"/>
          <p:cNvPicPr preferRelativeResize="0"/>
          <p:nvPr/>
        </p:nvPicPr>
        <p:blipFill rotWithShape="1">
          <a:blip r:embed="rId4">
            <a:alphaModFix/>
          </a:blip>
          <a:srcRect b="0" l="2524" r="0" t="0"/>
          <a:stretch/>
        </p:blipFill>
        <p:spPr>
          <a:xfrm>
            <a:off x="312075" y="1458675"/>
            <a:ext cx="4180874" cy="25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2018-02-15T17:20:45Z</dcterms:created>
  <dc:creator>Microsoft Office User</dc:creator>
</cp:coreProperties>
</file>