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8" r:id="rId2"/>
    <p:sldId id="259" r:id="rId3"/>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00EE"/>
    <a:srgbClr val="044F91"/>
    <a:srgbClr val="777777"/>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092" y="1758"/>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1BE56E-E1A9-4FAB-AC58-C1D26066F65B}" type="datetimeFigureOut">
              <a:rPr lang="en-US" smtClean="0"/>
              <a:t>6/15/2016</a:t>
            </a:fld>
            <a:endParaRPr lang="en-US"/>
          </a:p>
        </p:txBody>
      </p:sp>
      <p:sp>
        <p:nvSpPr>
          <p:cNvPr id="4" name="Slide Image Placeholder 3"/>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ADFECC-A7C9-421C-AA62-29E2BDDB604B}" type="slidenum">
              <a:rPr lang="en-US" smtClean="0"/>
              <a:t>‹#›</a:t>
            </a:fld>
            <a:endParaRPr lang="en-US"/>
          </a:p>
        </p:txBody>
      </p:sp>
    </p:spTree>
    <p:extLst>
      <p:ext uri="{BB962C8B-B14F-4D97-AF65-F5344CB8AC3E}">
        <p14:creationId xmlns:p14="http://schemas.microsoft.com/office/powerpoint/2010/main" val="2804944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DFECC-A7C9-421C-AA62-29E2BDDB604B}" type="slidenum">
              <a:rPr lang="en-US" smtClean="0"/>
              <a:t>2</a:t>
            </a:fld>
            <a:endParaRPr lang="en-US"/>
          </a:p>
        </p:txBody>
      </p:sp>
    </p:spTree>
    <p:extLst>
      <p:ext uri="{BB962C8B-B14F-4D97-AF65-F5344CB8AC3E}">
        <p14:creationId xmlns:p14="http://schemas.microsoft.com/office/powerpoint/2010/main" val="1973745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F59A27-994D-E54A-8511-D99078F18C73}" type="datetimeFigureOut">
              <a:rPr lang="en-US" smtClean="0"/>
              <a:pPr/>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234757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F59A27-994D-E54A-8511-D99078F18C73}" type="datetimeFigureOut">
              <a:rPr lang="en-US" smtClean="0"/>
              <a:pPr/>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156881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F59A27-994D-E54A-8511-D99078F18C73}" type="datetimeFigureOut">
              <a:rPr lang="en-US" smtClean="0"/>
              <a:pPr/>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293138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F59A27-994D-E54A-8511-D99078F18C73}" type="datetimeFigureOut">
              <a:rPr lang="en-US" smtClean="0"/>
              <a:pPr/>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2383635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F59A27-994D-E54A-8511-D99078F18C73}" type="datetimeFigureOut">
              <a:rPr lang="en-US" smtClean="0"/>
              <a:pPr/>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314620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F59A27-994D-E54A-8511-D99078F18C73}" type="datetimeFigureOut">
              <a:rPr lang="en-US" smtClean="0"/>
              <a:pPr/>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379662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F59A27-994D-E54A-8511-D99078F18C73}" type="datetimeFigureOut">
              <a:rPr lang="en-US" smtClean="0"/>
              <a:pPr/>
              <a:t>6/15/2016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892063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F59A27-994D-E54A-8511-D99078F18C73}" type="datetimeFigureOut">
              <a:rPr lang="en-US" smtClean="0"/>
              <a:pPr/>
              <a:t>6/15/2016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1063376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59A27-994D-E54A-8511-D99078F18C73}" type="datetimeFigureOut">
              <a:rPr lang="en-US" smtClean="0"/>
              <a:pPr/>
              <a:t>6/15/2016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3350087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F59A27-994D-E54A-8511-D99078F18C73}" type="datetimeFigureOut">
              <a:rPr lang="en-US" smtClean="0"/>
              <a:pPr/>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3477521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F59A27-994D-E54A-8511-D99078F18C73}" type="datetimeFigureOut">
              <a:rPr lang="en-US" smtClean="0"/>
              <a:pPr/>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5C695-9168-F343-A55F-99632D8432AA}" type="slidenum">
              <a:rPr lang="en-US" smtClean="0"/>
              <a:pPr/>
              <a:t>‹#›</a:t>
            </a:fld>
            <a:endParaRPr lang="en-US"/>
          </a:p>
        </p:txBody>
      </p:sp>
    </p:spTree>
    <p:extLst>
      <p:ext uri="{BB962C8B-B14F-4D97-AF65-F5344CB8AC3E}">
        <p14:creationId xmlns:p14="http://schemas.microsoft.com/office/powerpoint/2010/main" val="208710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7"/>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6CF59A27-994D-E54A-8511-D99078F18C73}" type="datetimeFigureOut">
              <a:rPr lang="en-US" smtClean="0"/>
              <a:pPr/>
              <a:t>6/15/2016</a:t>
            </a:fld>
            <a:endParaRPr lang="en-US"/>
          </a:p>
        </p:txBody>
      </p:sp>
      <p:sp>
        <p:nvSpPr>
          <p:cNvPr id="5" name="Footer Placeholder 4"/>
          <p:cNvSpPr>
            <a:spLocks noGrp="1"/>
          </p:cNvSpPr>
          <p:nvPr>
            <p:ph type="ftr" sz="quarter" idx="3"/>
          </p:nvPr>
        </p:nvSpPr>
        <p:spPr>
          <a:xfrm>
            <a:off x="2655570" y="9322647"/>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7"/>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F865C695-9168-F343-A55F-99632D8432AA}" type="slidenum">
              <a:rPr lang="en-US" smtClean="0"/>
              <a:pPr/>
              <a:t>‹#›</a:t>
            </a:fld>
            <a:endParaRPr lang="en-US"/>
          </a:p>
        </p:txBody>
      </p:sp>
    </p:spTree>
    <p:extLst>
      <p:ext uri="{BB962C8B-B14F-4D97-AF65-F5344CB8AC3E}">
        <p14:creationId xmlns:p14="http://schemas.microsoft.com/office/powerpoint/2010/main" val="1254616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7.emf"/><Relationship Id="rId26" Type="http://schemas.openxmlformats.org/officeDocument/2006/relationships/hyperlink" Target="https://twitter.com/hashtag/loveyourleftovers?src=hash" TargetMode="External"/><Relationship Id="rId3" Type="http://schemas.openxmlformats.org/officeDocument/2006/relationships/image" Target="../media/image2.emf"/><Relationship Id="rId21" Type="http://schemas.openxmlformats.org/officeDocument/2006/relationships/image" Target="../media/image20.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5" Type="http://schemas.openxmlformats.org/officeDocument/2006/relationships/hyperlink" Target="https://twitter.com/hashtag/foodsafety?src=hash" TargetMode="External"/><Relationship Id="rId2" Type="http://schemas.openxmlformats.org/officeDocument/2006/relationships/image" Target="../media/image1.jpeg"/><Relationship Id="rId16" Type="http://schemas.openxmlformats.org/officeDocument/2006/relationships/image" Target="../media/image15.emf"/><Relationship Id="rId20"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emf"/><Relationship Id="rId24" Type="http://schemas.openxmlformats.org/officeDocument/2006/relationships/image" Target="../media/image23.emf"/><Relationship Id="rId5" Type="http://schemas.openxmlformats.org/officeDocument/2006/relationships/image" Target="../media/image4.emf"/><Relationship Id="rId15" Type="http://schemas.openxmlformats.org/officeDocument/2006/relationships/image" Target="../media/image14.emf"/><Relationship Id="rId23" Type="http://schemas.openxmlformats.org/officeDocument/2006/relationships/image" Target="../media/image22.emf"/><Relationship Id="rId28" Type="http://schemas.openxmlformats.org/officeDocument/2006/relationships/image" Target="../media/image25.emf"/><Relationship Id="rId10" Type="http://schemas.openxmlformats.org/officeDocument/2006/relationships/image" Target="../media/image9.emf"/><Relationship Id="rId19" Type="http://schemas.openxmlformats.org/officeDocument/2006/relationships/image" Target="../media/image18.emf"/><Relationship Id="rId4" Type="http://schemas.openxmlformats.org/officeDocument/2006/relationships/image" Target="../media/image3.emf"/><Relationship Id="rId9" Type="http://schemas.openxmlformats.org/officeDocument/2006/relationships/image" Target="../media/image8.jpeg"/><Relationship Id="rId14" Type="http://schemas.openxmlformats.org/officeDocument/2006/relationships/image" Target="../media/image13.emf"/><Relationship Id="rId22" Type="http://schemas.openxmlformats.org/officeDocument/2006/relationships/image" Target="../media/image21.jpeg"/><Relationship Id="rId27" Type="http://schemas.openxmlformats.org/officeDocument/2006/relationships/image" Target="../media/image24.emf"/></Relationships>
</file>

<file path=ppt/slides/_rels/slide2.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34.emf"/><Relationship Id="rId18" Type="http://schemas.openxmlformats.org/officeDocument/2006/relationships/image" Target="../media/image12.emf"/><Relationship Id="rId3" Type="http://schemas.openxmlformats.org/officeDocument/2006/relationships/image" Target="../media/image26.jpeg"/><Relationship Id="rId21" Type="http://schemas.openxmlformats.org/officeDocument/2006/relationships/hyperlink" Target="https://twitter.com/hashtag/ThanksKaren?src=hash" TargetMode="External"/><Relationship Id="rId7" Type="http://schemas.openxmlformats.org/officeDocument/2006/relationships/image" Target="../media/image28.emf"/><Relationship Id="rId12" Type="http://schemas.openxmlformats.org/officeDocument/2006/relationships/image" Target="../media/image33.emf"/><Relationship Id="rId17" Type="http://schemas.openxmlformats.org/officeDocument/2006/relationships/hyperlink" Target="mailto:klahnk@co.monterey.ca.us" TargetMode="External"/><Relationship Id="rId2" Type="http://schemas.openxmlformats.org/officeDocument/2006/relationships/notesSlide" Target="../notesSlides/notesSlide1.xml"/><Relationship Id="rId16" Type="http://schemas.openxmlformats.org/officeDocument/2006/relationships/hyperlink" Target="https://twitter.com/hashtag/SRTS?src=hash" TargetMode="External"/><Relationship Id="rId20"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32.emf"/><Relationship Id="rId24" Type="http://schemas.openxmlformats.org/officeDocument/2006/relationships/hyperlink" Target="http://sarahkaczmarek.com/portfolio/" TargetMode="External"/><Relationship Id="rId5" Type="http://schemas.openxmlformats.org/officeDocument/2006/relationships/image" Target="../media/image27.emf"/><Relationship Id="rId15" Type="http://schemas.openxmlformats.org/officeDocument/2006/relationships/hyperlink" Target="https://twitter.com/hashtag/SafeRoutesToSchool?src=hash" TargetMode="External"/><Relationship Id="rId23" Type="http://schemas.openxmlformats.org/officeDocument/2006/relationships/hyperlink" Target="https://twitter.com/hashtag/elcantodelcolibri?src=hash" TargetMode="External"/><Relationship Id="rId10" Type="http://schemas.openxmlformats.org/officeDocument/2006/relationships/image" Target="../media/image31.emf"/><Relationship Id="rId19" Type="http://schemas.openxmlformats.org/officeDocument/2006/relationships/image" Target="../media/image35.png"/><Relationship Id="rId4" Type="http://schemas.openxmlformats.org/officeDocument/2006/relationships/hyperlink" Target="https://twitter.com/MCHDPIO" TargetMode="External"/><Relationship Id="rId9" Type="http://schemas.openxmlformats.org/officeDocument/2006/relationships/image" Target="../media/image30.emf"/><Relationship Id="rId14" Type="http://schemas.openxmlformats.org/officeDocument/2006/relationships/hyperlink" Target="https://twitter.com/MelendezSalinas" TargetMode="External"/><Relationship Id="rId22" Type="http://schemas.openxmlformats.org/officeDocument/2006/relationships/hyperlink" Target="https://t.co/zXAup1VQu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92561" cy="10058400"/>
          </a:xfrm>
          <a:prstGeom prst="rect">
            <a:avLst/>
          </a:prstGeom>
        </p:spPr>
      </p:pic>
      <p:pic>
        <p:nvPicPr>
          <p:cNvPr id="77" name="Picture 76"/>
          <p:cNvPicPr>
            <a:picLocks noChangeAspect="1"/>
          </p:cNvPicPr>
          <p:nvPr/>
        </p:nvPicPr>
        <p:blipFill>
          <a:blip r:embed="rId3"/>
          <a:stretch>
            <a:fillRect/>
          </a:stretch>
        </p:blipFill>
        <p:spPr>
          <a:xfrm>
            <a:off x="4734193" y="5022850"/>
            <a:ext cx="2590800" cy="1435100"/>
          </a:xfrm>
          <a:prstGeom prst="rect">
            <a:avLst/>
          </a:prstGeom>
        </p:spPr>
      </p:pic>
      <p:pic>
        <p:nvPicPr>
          <p:cNvPr id="76" name="Picture 75"/>
          <p:cNvPicPr>
            <a:picLocks noChangeAspect="1"/>
          </p:cNvPicPr>
          <p:nvPr/>
        </p:nvPicPr>
        <p:blipFill>
          <a:blip r:embed="rId4"/>
          <a:stretch>
            <a:fillRect/>
          </a:stretch>
        </p:blipFill>
        <p:spPr>
          <a:xfrm>
            <a:off x="2767594" y="5022850"/>
            <a:ext cx="1930400" cy="1435100"/>
          </a:xfrm>
          <a:prstGeom prst="rect">
            <a:avLst/>
          </a:prstGeom>
        </p:spPr>
      </p:pic>
      <p:sp>
        <p:nvSpPr>
          <p:cNvPr id="61" name="TextBox 60"/>
          <p:cNvSpPr txBox="1"/>
          <p:nvPr/>
        </p:nvSpPr>
        <p:spPr>
          <a:xfrm>
            <a:off x="457200" y="9228663"/>
            <a:ext cx="6934200" cy="1815882"/>
          </a:xfrm>
          <a:prstGeom prst="rect">
            <a:avLst/>
          </a:prstGeom>
          <a:noFill/>
        </p:spPr>
        <p:txBody>
          <a:bodyPr wrap="square" numCol="3" rtlCol="0">
            <a:spAutoFit/>
          </a:bodyPr>
          <a:lstStyle/>
          <a:p>
            <a:r>
              <a:rPr lang="en-US" sz="1100" b="1" dirty="0">
                <a:latin typeface="Helvetica Neue"/>
                <a:cs typeface="Helvetica Neue"/>
              </a:rPr>
              <a:t>STAY CONNECTED WITH US!</a:t>
            </a:r>
          </a:p>
          <a:p>
            <a:endParaRPr lang="en-US" sz="1100" b="1" dirty="0">
              <a:latin typeface="Helvetica Neue"/>
              <a:cs typeface="Helvetica Neue"/>
            </a:endParaRPr>
          </a:p>
          <a:p>
            <a:r>
              <a:rPr lang="en-US" sz="1100" b="1" dirty="0">
                <a:latin typeface="Helvetica Neue"/>
                <a:cs typeface="Helvetica Neue"/>
              </a:rPr>
              <a:t>      </a:t>
            </a:r>
            <a:r>
              <a:rPr lang="en-US" sz="1100" b="1" dirty="0">
                <a:solidFill>
                  <a:srgbClr val="044F91"/>
                </a:solidFill>
                <a:latin typeface="Helvetica Neue"/>
                <a:cs typeface="Helvetica Neue"/>
              </a:rPr>
              <a:t>FACEBOOK</a:t>
            </a:r>
            <a:r>
              <a:rPr lang="en-US" sz="1100" dirty="0">
                <a:latin typeface="Helvetica Neue"/>
                <a:cs typeface="Helvetica Neue"/>
              </a:rPr>
              <a:t> </a:t>
            </a:r>
            <a:r>
              <a:rPr lang="en-US" sz="800" dirty="0">
                <a:latin typeface="Helvetica Neue"/>
                <a:cs typeface="Helvetica Neue"/>
              </a:rPr>
              <a:t> </a:t>
            </a:r>
            <a:r>
              <a:rPr lang="en-US" sz="800" b="1" dirty="0" smtClean="0">
                <a:latin typeface="Helvetica Neue"/>
                <a:cs typeface="Helvetica Neue"/>
              </a:rPr>
              <a:t>facebook.com/</a:t>
            </a:r>
            <a:r>
              <a:rPr lang="en-US" sz="800" b="1" dirty="0" err="1" smtClean="0">
                <a:latin typeface="Helvetica Neue"/>
                <a:cs typeface="Helvetica Neue"/>
              </a:rPr>
              <a:t>mtyhd</a:t>
            </a:r>
            <a:endParaRPr lang="en-US" sz="8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r>
              <a:rPr lang="en-US" sz="1100" b="1" dirty="0">
                <a:latin typeface="Helvetica Neue"/>
                <a:cs typeface="Helvetica Neue"/>
              </a:rPr>
              <a:t>      </a:t>
            </a:r>
            <a:r>
              <a:rPr lang="en-US" sz="1100" b="1" dirty="0">
                <a:solidFill>
                  <a:srgbClr val="044F91"/>
                </a:solidFill>
                <a:latin typeface="Helvetica Neue"/>
                <a:cs typeface="Helvetica Neue"/>
              </a:rPr>
              <a:t>TWITTER</a:t>
            </a:r>
            <a:r>
              <a:rPr lang="en-US" sz="1100" b="1" dirty="0">
                <a:latin typeface="Helvetica Neue"/>
                <a:cs typeface="Helvetica Neue"/>
              </a:rPr>
              <a:t>  </a:t>
            </a:r>
            <a:r>
              <a:rPr lang="en-US" sz="800" b="1" dirty="0" smtClean="0">
                <a:latin typeface="Helvetica Neue"/>
                <a:cs typeface="Helvetica Neue"/>
              </a:rPr>
              <a:t>twitter.com/</a:t>
            </a:r>
            <a:r>
              <a:rPr lang="en-US" sz="800" b="1" dirty="0" err="1" smtClean="0">
                <a:latin typeface="Helvetica Neue"/>
                <a:cs typeface="Helvetica Neue"/>
              </a:rPr>
              <a:t>mchdpio</a:t>
            </a:r>
            <a:endParaRPr lang="en-US" sz="800" b="1" dirty="0">
              <a:latin typeface="Helvetica Neue"/>
              <a:cs typeface="Helvetica Neue"/>
            </a:endParaRPr>
          </a:p>
          <a:p>
            <a:endParaRPr lang="en-US" sz="1100" b="1" dirty="0">
              <a:latin typeface="Helvetica Neue"/>
              <a:cs typeface="Helvetica Neue"/>
            </a:endParaRPr>
          </a:p>
          <a:p>
            <a:r>
              <a:rPr lang="en-US" sz="1100" b="1" dirty="0">
                <a:latin typeface="Helvetica Neue"/>
                <a:cs typeface="Helvetica Neue"/>
              </a:rPr>
              <a:t>      </a:t>
            </a:r>
            <a:r>
              <a:rPr lang="en-US" sz="1100" b="1" dirty="0">
                <a:solidFill>
                  <a:srgbClr val="044F91"/>
                </a:solidFill>
                <a:latin typeface="Helvetica Neue"/>
                <a:cs typeface="Helvetica Neue"/>
              </a:rPr>
              <a:t>YOUTUBE</a:t>
            </a:r>
            <a:r>
              <a:rPr lang="en-US" sz="1100" b="1" dirty="0">
                <a:latin typeface="Helvetica Neue"/>
                <a:cs typeface="Helvetica Neue"/>
              </a:rPr>
              <a:t>  </a:t>
            </a:r>
            <a:r>
              <a:rPr lang="en-US" sz="800" b="1" dirty="0" smtClean="0">
                <a:latin typeface="Helvetica Neue"/>
                <a:cs typeface="Helvetica Neue"/>
              </a:rPr>
              <a:t>youtube.com/</a:t>
            </a:r>
            <a:r>
              <a:rPr lang="en-US" sz="800" b="1" dirty="0" err="1" smtClean="0">
                <a:latin typeface="Helvetica Neue"/>
                <a:cs typeface="Helvetica Neue"/>
              </a:rPr>
              <a:t>mchdpep</a:t>
            </a:r>
            <a:r>
              <a:rPr lang="en-US" sz="800" b="1" dirty="0" smtClean="0">
                <a:latin typeface="Helvetica Neue"/>
                <a:cs typeface="Helvetica Neue"/>
              </a:rPr>
              <a:t>                                            </a:t>
            </a:r>
            <a:endParaRPr lang="en-US" sz="8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endParaRPr lang="en-US" sz="1100" b="1" dirty="0">
              <a:latin typeface="Helvetica Neue"/>
              <a:cs typeface="Helvetica Neue"/>
            </a:endParaRPr>
          </a:p>
          <a:p>
            <a:r>
              <a:rPr lang="en-US" sz="1100" b="1" dirty="0">
                <a:latin typeface="Helvetica Neue"/>
                <a:cs typeface="Helvetica Neue"/>
              </a:rPr>
              <a:t>     </a:t>
            </a:r>
            <a:endParaRPr lang="en-US" sz="800" b="1" dirty="0">
              <a:latin typeface="Helvetica Neue"/>
              <a:cs typeface="Helvetica Neue"/>
            </a:endParaRPr>
          </a:p>
          <a:p>
            <a:endParaRPr lang="en-US" sz="1100" b="1" dirty="0">
              <a:latin typeface="Helvetica Neue"/>
              <a:cs typeface="Helvetica Neue"/>
            </a:endParaRPr>
          </a:p>
          <a:p>
            <a:r>
              <a:rPr lang="en-US" sz="1100" b="1" dirty="0">
                <a:latin typeface="Helvetica Neue"/>
                <a:cs typeface="Helvetica Neue"/>
              </a:rPr>
              <a:t>      </a:t>
            </a:r>
            <a:r>
              <a:rPr lang="en-US" sz="1100" b="1" dirty="0" smtClean="0">
                <a:latin typeface="Helvetica Neue"/>
                <a:cs typeface="Helvetica Neue"/>
              </a:rPr>
              <a:t>  </a:t>
            </a:r>
            <a:r>
              <a:rPr lang="en-US" sz="800" b="1" dirty="0">
                <a:latin typeface="Helvetica Neue"/>
                <a:cs typeface="Helvetica Neue"/>
              </a:rPr>
              <a:t/>
            </a:r>
            <a:br>
              <a:rPr lang="en-US" sz="800" b="1" dirty="0">
                <a:latin typeface="Helvetica Neue"/>
                <a:cs typeface="Helvetica Neue"/>
              </a:rPr>
            </a:br>
            <a:r>
              <a:rPr lang="en-US" sz="800" b="1" dirty="0">
                <a:latin typeface="Helvetica Neue"/>
                <a:cs typeface="Helvetica Neue"/>
              </a:rPr>
              <a:t>                               </a:t>
            </a:r>
          </a:p>
        </p:txBody>
      </p:sp>
      <p:pic>
        <p:nvPicPr>
          <p:cNvPr id="5" name="Picture 4"/>
          <p:cNvPicPr>
            <a:picLocks noChangeAspect="1"/>
          </p:cNvPicPr>
          <p:nvPr/>
        </p:nvPicPr>
        <p:blipFill>
          <a:blip r:embed="rId5"/>
          <a:stretch>
            <a:fillRect/>
          </a:stretch>
        </p:blipFill>
        <p:spPr>
          <a:xfrm>
            <a:off x="-1" y="499448"/>
            <a:ext cx="7792561" cy="1110343"/>
          </a:xfrm>
          <a:prstGeom prst="rect">
            <a:avLst/>
          </a:prstGeom>
        </p:spPr>
      </p:pic>
      <p:pic>
        <p:nvPicPr>
          <p:cNvPr id="6" name="Picture 5"/>
          <p:cNvPicPr>
            <a:picLocks noChangeAspect="1"/>
          </p:cNvPicPr>
          <p:nvPr/>
        </p:nvPicPr>
        <p:blipFill>
          <a:blip r:embed="rId6"/>
          <a:stretch>
            <a:fillRect/>
          </a:stretch>
        </p:blipFill>
        <p:spPr>
          <a:xfrm>
            <a:off x="457200" y="1760782"/>
            <a:ext cx="6858000" cy="520700"/>
          </a:xfrm>
          <a:prstGeom prst="rect">
            <a:avLst/>
          </a:prstGeom>
        </p:spPr>
      </p:pic>
      <p:pic>
        <p:nvPicPr>
          <p:cNvPr id="7" name="Picture 6"/>
          <p:cNvPicPr>
            <a:picLocks noChangeAspect="1"/>
          </p:cNvPicPr>
          <p:nvPr/>
        </p:nvPicPr>
        <p:blipFill>
          <a:blip r:embed="rId6"/>
          <a:stretch>
            <a:fillRect/>
          </a:stretch>
        </p:blipFill>
        <p:spPr>
          <a:xfrm>
            <a:off x="457200" y="6640039"/>
            <a:ext cx="6858000" cy="520700"/>
          </a:xfrm>
          <a:prstGeom prst="rect">
            <a:avLst/>
          </a:prstGeom>
        </p:spPr>
      </p:pic>
      <p:pic>
        <p:nvPicPr>
          <p:cNvPr id="8" name="Picture 7"/>
          <p:cNvPicPr>
            <a:picLocks noChangeAspect="1"/>
          </p:cNvPicPr>
          <p:nvPr/>
        </p:nvPicPr>
        <p:blipFill>
          <a:blip r:embed="rId6"/>
          <a:stretch>
            <a:fillRect/>
          </a:stretch>
        </p:blipFill>
        <p:spPr>
          <a:xfrm>
            <a:off x="457200" y="4468249"/>
            <a:ext cx="6858000" cy="520700"/>
          </a:xfrm>
          <a:prstGeom prst="rect">
            <a:avLst/>
          </a:prstGeom>
        </p:spPr>
      </p:pic>
      <p:pic>
        <p:nvPicPr>
          <p:cNvPr id="9" name="Picture 8"/>
          <p:cNvPicPr>
            <a:picLocks noChangeAspect="1"/>
          </p:cNvPicPr>
          <p:nvPr/>
        </p:nvPicPr>
        <p:blipFill>
          <a:blip r:embed="rId7"/>
          <a:stretch>
            <a:fillRect/>
          </a:stretch>
        </p:blipFill>
        <p:spPr>
          <a:xfrm>
            <a:off x="457200" y="7160739"/>
            <a:ext cx="6858000" cy="1892300"/>
          </a:xfrm>
          <a:prstGeom prst="rect">
            <a:avLst/>
          </a:prstGeom>
        </p:spPr>
      </p:pic>
      <p:pic>
        <p:nvPicPr>
          <p:cNvPr id="10" name="Picture 9"/>
          <p:cNvPicPr>
            <a:picLocks noChangeAspect="1"/>
          </p:cNvPicPr>
          <p:nvPr/>
        </p:nvPicPr>
        <p:blipFill>
          <a:blip r:embed="rId8"/>
          <a:stretch>
            <a:fillRect/>
          </a:stretch>
        </p:blipFill>
        <p:spPr>
          <a:xfrm>
            <a:off x="457200" y="2281482"/>
            <a:ext cx="1333500" cy="1917700"/>
          </a:xfrm>
          <a:prstGeom prst="rect">
            <a:avLst/>
          </a:prstGeom>
        </p:spPr>
      </p:pic>
      <p:pic>
        <p:nvPicPr>
          <p:cNvPr id="12" name="Picture 11"/>
          <p:cNvPicPr>
            <a:picLocks noChangeAspect="1"/>
          </p:cNvPicPr>
          <p:nvPr/>
        </p:nvPicPr>
        <p:blipFill>
          <a:blip r:embed="rId8"/>
          <a:stretch>
            <a:fillRect/>
          </a:stretch>
        </p:blipFill>
        <p:spPr>
          <a:xfrm>
            <a:off x="3219450" y="2267095"/>
            <a:ext cx="1333500" cy="1917700"/>
          </a:xfrm>
          <a:prstGeom prst="rect">
            <a:avLst/>
          </a:prstGeom>
        </p:spPr>
      </p:pic>
      <p:pic>
        <p:nvPicPr>
          <p:cNvPr id="13" name="Picture 12"/>
          <p:cNvPicPr>
            <a:picLocks noChangeAspect="1"/>
          </p:cNvPicPr>
          <p:nvPr/>
        </p:nvPicPr>
        <p:blipFill>
          <a:blip r:embed="rId8"/>
          <a:stretch>
            <a:fillRect/>
          </a:stretch>
        </p:blipFill>
        <p:spPr>
          <a:xfrm>
            <a:off x="5989138" y="2267095"/>
            <a:ext cx="1333500" cy="1917700"/>
          </a:xfrm>
          <a:prstGeom prst="rect">
            <a:avLst/>
          </a:prstGeom>
        </p:spPr>
      </p:pic>
      <p:pic>
        <p:nvPicPr>
          <p:cNvPr id="23" name="Picture 22"/>
          <p:cNvPicPr>
            <a:picLocks noChangeAspect="1"/>
          </p:cNvPicPr>
          <p:nvPr/>
        </p:nvPicPr>
        <p:blipFill>
          <a:blip r:embed="rId9"/>
          <a:stretch>
            <a:fillRect/>
          </a:stretch>
        </p:blipFill>
        <p:spPr>
          <a:xfrm>
            <a:off x="592452" y="2437752"/>
            <a:ext cx="1117600" cy="952500"/>
          </a:xfrm>
          <a:prstGeom prst="rect">
            <a:avLst/>
          </a:prstGeom>
        </p:spPr>
      </p:pic>
      <p:pic>
        <p:nvPicPr>
          <p:cNvPr id="24" name="Picture 23"/>
          <p:cNvPicPr>
            <a:picLocks noChangeAspect="1"/>
          </p:cNvPicPr>
          <p:nvPr/>
        </p:nvPicPr>
        <p:blipFill>
          <a:blip r:embed="rId9"/>
          <a:stretch>
            <a:fillRect/>
          </a:stretch>
        </p:blipFill>
        <p:spPr>
          <a:xfrm>
            <a:off x="3365500" y="2454686"/>
            <a:ext cx="1117600" cy="952500"/>
          </a:xfrm>
          <a:prstGeom prst="rect">
            <a:avLst/>
          </a:prstGeom>
        </p:spPr>
      </p:pic>
      <p:pic>
        <p:nvPicPr>
          <p:cNvPr id="27" name="Picture 26"/>
          <p:cNvPicPr>
            <a:picLocks noChangeAspect="1"/>
          </p:cNvPicPr>
          <p:nvPr/>
        </p:nvPicPr>
        <p:blipFill>
          <a:blip r:embed="rId10"/>
          <a:stretch>
            <a:fillRect/>
          </a:stretch>
        </p:blipFill>
        <p:spPr>
          <a:xfrm>
            <a:off x="6273097" y="2555468"/>
            <a:ext cx="723900" cy="723900"/>
          </a:xfrm>
          <a:prstGeom prst="rect">
            <a:avLst/>
          </a:prstGeom>
        </p:spPr>
      </p:pic>
      <p:pic>
        <p:nvPicPr>
          <p:cNvPr id="28" name="Picture 27"/>
          <p:cNvPicPr>
            <a:picLocks noChangeAspect="1"/>
          </p:cNvPicPr>
          <p:nvPr/>
        </p:nvPicPr>
        <p:blipFill>
          <a:blip r:embed="rId11"/>
          <a:stretch>
            <a:fillRect/>
          </a:stretch>
        </p:blipFill>
        <p:spPr>
          <a:xfrm>
            <a:off x="457200" y="5022850"/>
            <a:ext cx="2260600" cy="1435100"/>
          </a:xfrm>
          <a:prstGeom prst="rect">
            <a:avLst/>
          </a:prstGeom>
        </p:spPr>
      </p:pic>
      <p:pic>
        <p:nvPicPr>
          <p:cNvPr id="32" name="Picture 31"/>
          <p:cNvPicPr>
            <a:picLocks noChangeAspect="1"/>
          </p:cNvPicPr>
          <p:nvPr/>
        </p:nvPicPr>
        <p:blipFill>
          <a:blip r:embed="rId12"/>
          <a:stretch>
            <a:fillRect/>
          </a:stretch>
        </p:blipFill>
        <p:spPr>
          <a:xfrm>
            <a:off x="6433401" y="2679311"/>
            <a:ext cx="379647" cy="469382"/>
          </a:xfrm>
          <a:prstGeom prst="rect">
            <a:avLst/>
          </a:prstGeom>
        </p:spPr>
      </p:pic>
      <p:pic>
        <p:nvPicPr>
          <p:cNvPr id="33" name="Picture 32"/>
          <p:cNvPicPr>
            <a:picLocks noChangeAspect="1"/>
          </p:cNvPicPr>
          <p:nvPr/>
        </p:nvPicPr>
        <p:blipFill>
          <a:blip r:embed="rId13"/>
          <a:stretch>
            <a:fillRect/>
          </a:stretch>
        </p:blipFill>
        <p:spPr>
          <a:xfrm>
            <a:off x="1104349" y="2599156"/>
            <a:ext cx="527050" cy="361950"/>
          </a:xfrm>
          <a:prstGeom prst="rect">
            <a:avLst/>
          </a:prstGeom>
        </p:spPr>
      </p:pic>
      <p:pic>
        <p:nvPicPr>
          <p:cNvPr id="35" name="Picture 34"/>
          <p:cNvPicPr>
            <a:picLocks noChangeAspect="1"/>
          </p:cNvPicPr>
          <p:nvPr/>
        </p:nvPicPr>
        <p:blipFill>
          <a:blip r:embed="rId14"/>
          <a:stretch>
            <a:fillRect/>
          </a:stretch>
        </p:blipFill>
        <p:spPr>
          <a:xfrm>
            <a:off x="4045800" y="2599156"/>
            <a:ext cx="196850" cy="431800"/>
          </a:xfrm>
          <a:prstGeom prst="rect">
            <a:avLst/>
          </a:prstGeom>
        </p:spPr>
      </p:pic>
      <p:pic>
        <p:nvPicPr>
          <p:cNvPr id="36" name="Picture 35"/>
          <p:cNvPicPr>
            <a:picLocks noChangeAspect="1"/>
          </p:cNvPicPr>
          <p:nvPr/>
        </p:nvPicPr>
        <p:blipFill>
          <a:blip r:embed="rId13"/>
          <a:stretch>
            <a:fillRect/>
          </a:stretch>
        </p:blipFill>
        <p:spPr>
          <a:xfrm>
            <a:off x="2932930" y="6106120"/>
            <a:ext cx="263525" cy="170937"/>
          </a:xfrm>
          <a:prstGeom prst="rect">
            <a:avLst/>
          </a:prstGeom>
        </p:spPr>
      </p:pic>
      <p:pic>
        <p:nvPicPr>
          <p:cNvPr id="37" name="Picture 36"/>
          <p:cNvPicPr>
            <a:picLocks noChangeAspect="1"/>
          </p:cNvPicPr>
          <p:nvPr/>
        </p:nvPicPr>
        <p:blipFill>
          <a:blip r:embed="rId13"/>
          <a:stretch>
            <a:fillRect/>
          </a:stretch>
        </p:blipFill>
        <p:spPr>
          <a:xfrm>
            <a:off x="660015" y="3117347"/>
            <a:ext cx="263525" cy="180974"/>
          </a:xfrm>
          <a:prstGeom prst="rect">
            <a:avLst/>
          </a:prstGeom>
        </p:spPr>
      </p:pic>
      <p:pic>
        <p:nvPicPr>
          <p:cNvPr id="38" name="Picture 37"/>
          <p:cNvPicPr>
            <a:picLocks noChangeAspect="1"/>
          </p:cNvPicPr>
          <p:nvPr/>
        </p:nvPicPr>
        <p:blipFill>
          <a:blip r:embed="rId14"/>
          <a:stretch>
            <a:fillRect/>
          </a:stretch>
        </p:blipFill>
        <p:spPr>
          <a:xfrm>
            <a:off x="3505198" y="3099884"/>
            <a:ext cx="98425" cy="215900"/>
          </a:xfrm>
          <a:prstGeom prst="rect">
            <a:avLst/>
          </a:prstGeom>
        </p:spPr>
      </p:pic>
      <p:pic>
        <p:nvPicPr>
          <p:cNvPr id="39" name="Picture 38"/>
          <p:cNvPicPr>
            <a:picLocks noChangeAspect="1"/>
          </p:cNvPicPr>
          <p:nvPr/>
        </p:nvPicPr>
        <p:blipFill>
          <a:blip r:embed="rId14"/>
          <a:stretch>
            <a:fillRect/>
          </a:stretch>
        </p:blipFill>
        <p:spPr>
          <a:xfrm>
            <a:off x="706197" y="6090726"/>
            <a:ext cx="98425" cy="215900"/>
          </a:xfrm>
          <a:prstGeom prst="rect">
            <a:avLst/>
          </a:prstGeom>
        </p:spPr>
      </p:pic>
      <p:pic>
        <p:nvPicPr>
          <p:cNvPr id="2" name="Picture 1"/>
          <p:cNvPicPr>
            <a:picLocks noChangeAspect="1"/>
          </p:cNvPicPr>
          <p:nvPr/>
        </p:nvPicPr>
        <p:blipFill>
          <a:blip r:embed="rId15"/>
          <a:stretch>
            <a:fillRect/>
          </a:stretch>
        </p:blipFill>
        <p:spPr>
          <a:xfrm>
            <a:off x="2755900" y="7525552"/>
            <a:ext cx="2219902" cy="889000"/>
          </a:xfrm>
          <a:prstGeom prst="rect">
            <a:avLst/>
          </a:prstGeom>
        </p:spPr>
      </p:pic>
      <p:pic>
        <p:nvPicPr>
          <p:cNvPr id="3" name="Picture 2"/>
          <p:cNvPicPr>
            <a:picLocks noChangeAspect="1"/>
          </p:cNvPicPr>
          <p:nvPr/>
        </p:nvPicPr>
        <p:blipFill>
          <a:blip r:embed="rId16"/>
          <a:stretch>
            <a:fillRect/>
          </a:stretch>
        </p:blipFill>
        <p:spPr>
          <a:xfrm>
            <a:off x="2900101" y="7450007"/>
            <a:ext cx="546100" cy="990600"/>
          </a:xfrm>
          <a:prstGeom prst="rect">
            <a:avLst/>
          </a:prstGeom>
        </p:spPr>
      </p:pic>
      <p:pic>
        <p:nvPicPr>
          <p:cNvPr id="15" name="Picture 14"/>
          <p:cNvPicPr>
            <a:picLocks noChangeAspect="1"/>
          </p:cNvPicPr>
          <p:nvPr/>
        </p:nvPicPr>
        <p:blipFill>
          <a:blip r:embed="rId17"/>
          <a:stretch>
            <a:fillRect/>
          </a:stretch>
        </p:blipFill>
        <p:spPr>
          <a:xfrm>
            <a:off x="4142926" y="7888214"/>
            <a:ext cx="546100" cy="526338"/>
          </a:xfrm>
          <a:prstGeom prst="rect">
            <a:avLst/>
          </a:prstGeom>
        </p:spPr>
      </p:pic>
      <p:pic>
        <p:nvPicPr>
          <p:cNvPr id="17" name="Picture 16"/>
          <p:cNvPicPr>
            <a:picLocks noChangeAspect="1"/>
          </p:cNvPicPr>
          <p:nvPr/>
        </p:nvPicPr>
        <p:blipFill>
          <a:blip r:embed="rId18"/>
          <a:stretch>
            <a:fillRect/>
          </a:stretch>
        </p:blipFill>
        <p:spPr>
          <a:xfrm>
            <a:off x="3050404" y="8057491"/>
            <a:ext cx="241300" cy="279400"/>
          </a:xfrm>
          <a:prstGeom prst="rect">
            <a:avLst/>
          </a:prstGeom>
        </p:spPr>
      </p:pic>
      <p:pic>
        <p:nvPicPr>
          <p:cNvPr id="20" name="Picture 19"/>
          <p:cNvPicPr>
            <a:picLocks noChangeAspect="1"/>
          </p:cNvPicPr>
          <p:nvPr/>
        </p:nvPicPr>
        <p:blipFill>
          <a:blip r:embed="rId19"/>
          <a:stretch>
            <a:fillRect/>
          </a:stretch>
        </p:blipFill>
        <p:spPr>
          <a:xfrm>
            <a:off x="4265048" y="8028854"/>
            <a:ext cx="330200" cy="279400"/>
          </a:xfrm>
          <a:prstGeom prst="rect">
            <a:avLst/>
          </a:prstGeom>
        </p:spPr>
      </p:pic>
      <p:pic>
        <p:nvPicPr>
          <p:cNvPr id="44" name="Picture 43"/>
          <p:cNvPicPr>
            <a:picLocks noChangeAspect="1"/>
          </p:cNvPicPr>
          <p:nvPr/>
        </p:nvPicPr>
        <p:blipFill>
          <a:blip r:embed="rId20"/>
          <a:stretch>
            <a:fillRect/>
          </a:stretch>
        </p:blipFill>
        <p:spPr>
          <a:xfrm>
            <a:off x="5312595" y="8152745"/>
            <a:ext cx="342900" cy="292100"/>
          </a:xfrm>
          <a:prstGeom prst="rect">
            <a:avLst/>
          </a:prstGeom>
        </p:spPr>
      </p:pic>
      <p:pic>
        <p:nvPicPr>
          <p:cNvPr id="45" name="Picture 44"/>
          <p:cNvPicPr>
            <a:picLocks noChangeAspect="1"/>
          </p:cNvPicPr>
          <p:nvPr/>
        </p:nvPicPr>
        <p:blipFill>
          <a:blip r:embed="rId21"/>
          <a:stretch>
            <a:fillRect/>
          </a:stretch>
        </p:blipFill>
        <p:spPr>
          <a:xfrm>
            <a:off x="5942897" y="8142161"/>
            <a:ext cx="330200" cy="279400"/>
          </a:xfrm>
          <a:prstGeom prst="rect">
            <a:avLst/>
          </a:prstGeom>
        </p:spPr>
      </p:pic>
      <p:pic>
        <p:nvPicPr>
          <p:cNvPr id="52" name="Picture 51"/>
          <p:cNvPicPr>
            <a:picLocks noChangeAspect="1"/>
          </p:cNvPicPr>
          <p:nvPr/>
        </p:nvPicPr>
        <p:blipFill>
          <a:blip r:embed="rId22"/>
          <a:stretch>
            <a:fillRect/>
          </a:stretch>
        </p:blipFill>
        <p:spPr>
          <a:xfrm>
            <a:off x="554855" y="9618128"/>
            <a:ext cx="152400" cy="152400"/>
          </a:xfrm>
          <a:prstGeom prst="rect">
            <a:avLst/>
          </a:prstGeom>
        </p:spPr>
      </p:pic>
      <p:pic>
        <p:nvPicPr>
          <p:cNvPr id="53" name="Picture 52"/>
          <p:cNvPicPr>
            <a:picLocks noChangeAspect="1"/>
          </p:cNvPicPr>
          <p:nvPr/>
        </p:nvPicPr>
        <p:blipFill>
          <a:blip r:embed="rId23"/>
          <a:stretch>
            <a:fillRect/>
          </a:stretch>
        </p:blipFill>
        <p:spPr>
          <a:xfrm>
            <a:off x="2806700" y="9290049"/>
            <a:ext cx="152400" cy="152400"/>
          </a:xfrm>
          <a:prstGeom prst="rect">
            <a:avLst/>
          </a:prstGeom>
        </p:spPr>
      </p:pic>
      <p:pic>
        <p:nvPicPr>
          <p:cNvPr id="54" name="Picture 53"/>
          <p:cNvPicPr>
            <a:picLocks noChangeAspect="1"/>
          </p:cNvPicPr>
          <p:nvPr/>
        </p:nvPicPr>
        <p:blipFill>
          <a:blip r:embed="rId24"/>
          <a:stretch>
            <a:fillRect/>
          </a:stretch>
        </p:blipFill>
        <p:spPr>
          <a:xfrm>
            <a:off x="2806700" y="9626598"/>
            <a:ext cx="152400" cy="152400"/>
          </a:xfrm>
          <a:prstGeom prst="rect">
            <a:avLst/>
          </a:prstGeom>
        </p:spPr>
      </p:pic>
      <p:sp>
        <p:nvSpPr>
          <p:cNvPr id="62" name="TextBox 61"/>
          <p:cNvSpPr txBox="1"/>
          <p:nvPr/>
        </p:nvSpPr>
        <p:spPr>
          <a:xfrm>
            <a:off x="554855" y="1811584"/>
            <a:ext cx="6665417" cy="292388"/>
          </a:xfrm>
          <a:prstGeom prst="rect">
            <a:avLst/>
          </a:prstGeom>
          <a:noFill/>
        </p:spPr>
        <p:txBody>
          <a:bodyPr wrap="square" rtlCol="0">
            <a:spAutoFit/>
          </a:bodyPr>
          <a:lstStyle/>
          <a:p>
            <a:r>
              <a:rPr lang="en-US" sz="1300" b="1" i="1" dirty="0">
                <a:solidFill>
                  <a:srgbClr val="99CCFF"/>
                </a:solidFill>
                <a:latin typeface="Helvetica Neue"/>
                <a:cs typeface="Helvetica Neue"/>
              </a:rPr>
              <a:t>Breadth…</a:t>
            </a:r>
            <a:r>
              <a:rPr lang="en-US" sz="1300" dirty="0">
                <a:solidFill>
                  <a:srgbClr val="99CCFF"/>
                </a:solidFill>
                <a:latin typeface="Helvetica Neue"/>
                <a:cs typeface="Helvetica Neue"/>
              </a:rPr>
              <a:t> </a:t>
            </a:r>
            <a:r>
              <a:rPr lang="en-US" sz="1300" dirty="0">
                <a:solidFill>
                  <a:srgbClr val="FFFFFF"/>
                </a:solidFill>
                <a:latin typeface="Helvetica Neue Light"/>
                <a:cs typeface="Helvetica Neue Light"/>
              </a:rPr>
              <a:t>How many people are connecting </a:t>
            </a:r>
            <a:r>
              <a:rPr lang="en-US" sz="1300" dirty="0" smtClean="0">
                <a:solidFill>
                  <a:srgbClr val="FFFFFF"/>
                </a:solidFill>
                <a:latin typeface="Helvetica Neue Light"/>
                <a:cs typeface="Helvetica Neue Light"/>
              </a:rPr>
              <a:t>with MCHD </a:t>
            </a:r>
            <a:r>
              <a:rPr lang="en-US" sz="1300" dirty="0">
                <a:solidFill>
                  <a:srgbClr val="FFFFFF"/>
                </a:solidFill>
                <a:latin typeface="Helvetica Neue Light"/>
                <a:cs typeface="Helvetica Neue Light"/>
              </a:rPr>
              <a:t>on our social media channels</a:t>
            </a:r>
            <a:r>
              <a:rPr lang="en-US" sz="1300" dirty="0" smtClean="0">
                <a:solidFill>
                  <a:srgbClr val="FFFFFF"/>
                </a:solidFill>
                <a:latin typeface="Helvetica Neue Light"/>
                <a:cs typeface="Helvetica Neue Light"/>
              </a:rPr>
              <a:t>?</a:t>
            </a:r>
            <a:endParaRPr lang="en-US" sz="1300" dirty="0">
              <a:solidFill>
                <a:srgbClr val="FFFFFF"/>
              </a:solidFill>
              <a:latin typeface="Helvetica Neue Light"/>
              <a:cs typeface="Helvetica Neue Light"/>
            </a:endParaRPr>
          </a:p>
        </p:txBody>
      </p:sp>
      <p:sp>
        <p:nvSpPr>
          <p:cNvPr id="63" name="TextBox 62"/>
          <p:cNvSpPr txBox="1"/>
          <p:nvPr/>
        </p:nvSpPr>
        <p:spPr>
          <a:xfrm>
            <a:off x="554855" y="4512020"/>
            <a:ext cx="6665417" cy="292388"/>
          </a:xfrm>
          <a:prstGeom prst="rect">
            <a:avLst/>
          </a:prstGeom>
          <a:noFill/>
        </p:spPr>
        <p:txBody>
          <a:bodyPr wrap="square" rtlCol="0">
            <a:spAutoFit/>
          </a:bodyPr>
          <a:lstStyle/>
          <a:p>
            <a:r>
              <a:rPr lang="en-US" sz="1300" b="1" i="1" dirty="0" smtClean="0">
                <a:solidFill>
                  <a:srgbClr val="99CCFF"/>
                </a:solidFill>
                <a:latin typeface="Helvetica Neue"/>
                <a:cs typeface="Helvetica Neue"/>
              </a:rPr>
              <a:t>Direct Engagement…</a:t>
            </a:r>
            <a:r>
              <a:rPr lang="en-US" sz="1300" dirty="0" smtClean="0">
                <a:solidFill>
                  <a:srgbClr val="99CCFF"/>
                </a:solidFill>
                <a:latin typeface="Helvetica Neue"/>
                <a:cs typeface="Helvetica Neue"/>
              </a:rPr>
              <a:t> </a:t>
            </a:r>
            <a:r>
              <a:rPr lang="en-US" sz="1300" dirty="0">
                <a:solidFill>
                  <a:schemeClr val="bg1"/>
                </a:solidFill>
                <a:latin typeface="Helvetica Neue"/>
                <a:cs typeface="Helvetica Neue"/>
              </a:rPr>
              <a:t>What content did people interact with on social media</a:t>
            </a:r>
            <a:r>
              <a:rPr lang="en-US" sz="1300" dirty="0" smtClean="0">
                <a:solidFill>
                  <a:schemeClr val="bg1"/>
                </a:solidFill>
                <a:latin typeface="Helvetica Neue"/>
                <a:cs typeface="Helvetica Neue"/>
              </a:rPr>
              <a:t>?</a:t>
            </a:r>
            <a:endParaRPr lang="en-US" sz="1300" dirty="0">
              <a:solidFill>
                <a:schemeClr val="bg1"/>
              </a:solidFill>
              <a:latin typeface="Helvetica Neue"/>
              <a:cs typeface="Helvetica Neue"/>
            </a:endParaRPr>
          </a:p>
        </p:txBody>
      </p:sp>
      <p:sp>
        <p:nvSpPr>
          <p:cNvPr id="64" name="TextBox 63"/>
          <p:cNvSpPr txBox="1"/>
          <p:nvPr/>
        </p:nvSpPr>
        <p:spPr>
          <a:xfrm>
            <a:off x="554855" y="6671018"/>
            <a:ext cx="6665417" cy="292388"/>
          </a:xfrm>
          <a:prstGeom prst="rect">
            <a:avLst/>
          </a:prstGeom>
          <a:noFill/>
        </p:spPr>
        <p:txBody>
          <a:bodyPr wrap="square" rtlCol="0">
            <a:spAutoFit/>
          </a:bodyPr>
          <a:lstStyle/>
          <a:p>
            <a:r>
              <a:rPr lang="en-US" sz="1300" b="1" i="1" dirty="0" smtClean="0">
                <a:solidFill>
                  <a:srgbClr val="99CCFF"/>
                </a:solidFill>
                <a:latin typeface="Helvetica Neue"/>
                <a:cs typeface="Helvetica Neue"/>
              </a:rPr>
              <a:t>Depth…</a:t>
            </a:r>
            <a:r>
              <a:rPr lang="en-US" sz="1300" dirty="0" smtClean="0">
                <a:solidFill>
                  <a:srgbClr val="99CCFF"/>
                </a:solidFill>
                <a:latin typeface="Helvetica Neue"/>
                <a:cs typeface="Helvetica Neue"/>
              </a:rPr>
              <a:t> </a:t>
            </a:r>
            <a:r>
              <a:rPr lang="en-US" sz="1300" dirty="0" smtClean="0">
                <a:solidFill>
                  <a:schemeClr val="bg1"/>
                </a:solidFill>
                <a:latin typeface="Helvetica Neue"/>
                <a:cs typeface="Helvetica Neue"/>
              </a:rPr>
              <a:t>Did people click through to our website?</a:t>
            </a:r>
            <a:endParaRPr lang="en-US" sz="1300" dirty="0">
              <a:solidFill>
                <a:schemeClr val="bg1"/>
              </a:solidFill>
              <a:latin typeface="Helvetica Neue"/>
              <a:cs typeface="Helvetica Neue"/>
            </a:endParaRPr>
          </a:p>
        </p:txBody>
      </p:sp>
      <p:sp>
        <p:nvSpPr>
          <p:cNvPr id="65" name="TextBox 64"/>
          <p:cNvSpPr txBox="1"/>
          <p:nvPr/>
        </p:nvSpPr>
        <p:spPr>
          <a:xfrm>
            <a:off x="478651" y="3407186"/>
            <a:ext cx="1312049" cy="954107"/>
          </a:xfrm>
          <a:prstGeom prst="rect">
            <a:avLst/>
          </a:prstGeom>
          <a:noFill/>
        </p:spPr>
        <p:txBody>
          <a:bodyPr wrap="square" rtlCol="0">
            <a:spAutoFit/>
          </a:bodyPr>
          <a:lstStyle/>
          <a:p>
            <a:pPr algn="ctr"/>
            <a:r>
              <a:rPr lang="en-US" sz="800" b="1" i="1" dirty="0">
                <a:solidFill>
                  <a:srgbClr val="044F91"/>
                </a:solidFill>
                <a:latin typeface="Helvetica Neue"/>
                <a:cs typeface="Helvetica Neue"/>
              </a:rPr>
              <a:t>Twitter: </a:t>
            </a:r>
            <a:r>
              <a:rPr lang="en-US" sz="800" b="1" i="1" dirty="0" smtClean="0">
                <a:solidFill>
                  <a:srgbClr val="044F91"/>
                </a:solidFill>
                <a:latin typeface="Helvetica Neue"/>
                <a:cs typeface="Helvetica Neue"/>
              </a:rPr>
              <a:t> </a:t>
            </a:r>
            <a:r>
              <a:rPr lang="en-US" sz="800" dirty="0" smtClean="0">
                <a:latin typeface="Helvetica Neue Light"/>
                <a:cs typeface="Helvetica Neue Light"/>
              </a:rPr>
              <a:t>Our </a:t>
            </a:r>
            <a:r>
              <a:rPr lang="en-US" sz="800" dirty="0">
                <a:latin typeface="Helvetica Neue Light"/>
                <a:cs typeface="Helvetica Neue Light"/>
              </a:rPr>
              <a:t>followers grew </a:t>
            </a:r>
            <a:r>
              <a:rPr lang="en-US" sz="800" dirty="0" smtClean="0">
                <a:latin typeface="Helvetica Neue Light"/>
                <a:cs typeface="Helvetica Neue Light"/>
              </a:rPr>
              <a:t>16% to 678. On </a:t>
            </a:r>
            <a:r>
              <a:rPr lang="en-US" sz="800" dirty="0">
                <a:latin typeface="Helvetica Neue Light"/>
                <a:cs typeface="Helvetica Neue Light"/>
              </a:rPr>
              <a:t>average, </a:t>
            </a:r>
            <a:r>
              <a:rPr lang="en-US" sz="800" dirty="0" smtClean="0">
                <a:latin typeface="Helvetica Neue Light"/>
                <a:cs typeface="Helvetica Neue Light"/>
              </a:rPr>
              <a:t> tweets reached 377 people per day totaling 34,300 impressions</a:t>
            </a:r>
            <a:endParaRPr lang="en-US" sz="800" dirty="0">
              <a:latin typeface="Helvetica Neue Light"/>
              <a:cs typeface="Helvetica Neue Light"/>
            </a:endParaRPr>
          </a:p>
          <a:p>
            <a:pPr algn="ctr"/>
            <a:endParaRPr lang="en-US" sz="800" dirty="0">
              <a:latin typeface="Helvetica Neue Light"/>
              <a:cs typeface="Helvetica Neue Light"/>
            </a:endParaRPr>
          </a:p>
        </p:txBody>
      </p:sp>
      <p:sp>
        <p:nvSpPr>
          <p:cNvPr id="67" name="TextBox 66"/>
          <p:cNvSpPr txBox="1"/>
          <p:nvPr/>
        </p:nvSpPr>
        <p:spPr>
          <a:xfrm>
            <a:off x="3253352" y="3424138"/>
            <a:ext cx="1341896" cy="461665"/>
          </a:xfrm>
          <a:prstGeom prst="rect">
            <a:avLst/>
          </a:prstGeom>
          <a:noFill/>
        </p:spPr>
        <p:txBody>
          <a:bodyPr wrap="square" rtlCol="0">
            <a:spAutoFit/>
          </a:bodyPr>
          <a:lstStyle/>
          <a:p>
            <a:pPr algn="ctr"/>
            <a:r>
              <a:rPr lang="en-US" sz="800" b="1" i="1" dirty="0" smtClean="0">
                <a:solidFill>
                  <a:srgbClr val="044F91"/>
                </a:solidFill>
                <a:latin typeface="Helvetica Neue"/>
                <a:cs typeface="Helvetica Neue"/>
              </a:rPr>
              <a:t>Facebook:  </a:t>
            </a:r>
            <a:r>
              <a:rPr lang="en-US" sz="800" dirty="0" smtClean="0">
                <a:latin typeface="Helvetica Neue Light"/>
                <a:cs typeface="Helvetica Neue Light"/>
              </a:rPr>
              <a:t>The number of </a:t>
            </a:r>
            <a:r>
              <a:rPr lang="en-US" sz="800" dirty="0">
                <a:latin typeface="Helvetica Neue Light"/>
                <a:cs typeface="Helvetica Neue Light"/>
              </a:rPr>
              <a:t>F</a:t>
            </a:r>
            <a:r>
              <a:rPr lang="en-US" sz="800" dirty="0" smtClean="0">
                <a:latin typeface="Helvetica Neue Light"/>
                <a:cs typeface="Helvetica Neue Light"/>
              </a:rPr>
              <a:t>acebook page likes grew from 279 to 301</a:t>
            </a:r>
            <a:endParaRPr lang="en-US" sz="800" dirty="0">
              <a:latin typeface="Helvetica Neue Light"/>
              <a:cs typeface="Helvetica Neue Light"/>
            </a:endParaRPr>
          </a:p>
        </p:txBody>
      </p:sp>
      <p:sp>
        <p:nvSpPr>
          <p:cNvPr id="68" name="TextBox 67"/>
          <p:cNvSpPr txBox="1"/>
          <p:nvPr/>
        </p:nvSpPr>
        <p:spPr>
          <a:xfrm>
            <a:off x="6078289" y="3394915"/>
            <a:ext cx="1155197" cy="830997"/>
          </a:xfrm>
          <a:prstGeom prst="rect">
            <a:avLst/>
          </a:prstGeom>
          <a:noFill/>
        </p:spPr>
        <p:txBody>
          <a:bodyPr wrap="square" rtlCol="0">
            <a:spAutoFit/>
          </a:bodyPr>
          <a:lstStyle/>
          <a:p>
            <a:pPr algn="ctr"/>
            <a:r>
              <a:rPr lang="en-US" sz="800" b="1" i="1" dirty="0" smtClean="0">
                <a:solidFill>
                  <a:srgbClr val="044F91"/>
                </a:solidFill>
                <a:latin typeface="Helvetica Neue"/>
                <a:cs typeface="Helvetica Neue"/>
              </a:rPr>
              <a:t>YouTube: </a:t>
            </a:r>
            <a:r>
              <a:rPr lang="en-US" sz="800" dirty="0">
                <a:latin typeface="Helvetica Neue Light"/>
                <a:cs typeface="Helvetica Neue"/>
              </a:rPr>
              <a:t> </a:t>
            </a:r>
            <a:r>
              <a:rPr lang="en-US" sz="800" dirty="0" smtClean="0">
                <a:latin typeface="Helvetica Neue Light"/>
                <a:cs typeface="Helvetica Neue"/>
              </a:rPr>
              <a:t>Total number of minutes watched of MCHDPEP videos reached 428 during this period</a:t>
            </a:r>
            <a:endParaRPr lang="en-US" sz="800" dirty="0">
              <a:solidFill>
                <a:srgbClr val="FF0000"/>
              </a:solidFill>
              <a:latin typeface="Helvetica Neue Light"/>
              <a:cs typeface="Helvetica Neue Light"/>
            </a:endParaRPr>
          </a:p>
        </p:txBody>
      </p:sp>
      <p:sp>
        <p:nvSpPr>
          <p:cNvPr id="71" name="TextBox 70"/>
          <p:cNvSpPr txBox="1"/>
          <p:nvPr/>
        </p:nvSpPr>
        <p:spPr>
          <a:xfrm>
            <a:off x="2788441" y="5063065"/>
            <a:ext cx="1867954" cy="646331"/>
          </a:xfrm>
          <a:prstGeom prst="rect">
            <a:avLst/>
          </a:prstGeom>
          <a:noFill/>
        </p:spPr>
        <p:txBody>
          <a:bodyPr wrap="square" rtlCol="0">
            <a:spAutoFit/>
          </a:bodyPr>
          <a:lstStyle/>
          <a:p>
            <a:r>
              <a:rPr lang="en-US" sz="900" dirty="0"/>
              <a:t>Are there leftovers from last night's special dinner? Eat them within three or four days. </a:t>
            </a:r>
            <a:r>
              <a:rPr lang="en-US" sz="900" dirty="0">
                <a:hlinkClick r:id="rId25"/>
              </a:rPr>
              <a:t>#</a:t>
            </a:r>
            <a:r>
              <a:rPr lang="en-US" sz="900" b="1" dirty="0" err="1">
                <a:hlinkClick r:id="rId25"/>
              </a:rPr>
              <a:t>foodsafety</a:t>
            </a:r>
            <a:r>
              <a:rPr lang="en-US" sz="900" dirty="0"/>
              <a:t> </a:t>
            </a:r>
            <a:r>
              <a:rPr lang="en-US" sz="900" dirty="0">
                <a:hlinkClick r:id="rId26"/>
              </a:rPr>
              <a:t>#</a:t>
            </a:r>
            <a:r>
              <a:rPr lang="en-US" sz="900" b="1" dirty="0" err="1">
                <a:hlinkClick r:id="rId26"/>
              </a:rPr>
              <a:t>loveyourleftovers</a:t>
            </a:r>
            <a:endParaRPr lang="en-US" sz="900" i="1" dirty="0">
              <a:latin typeface="Helvetica Neue"/>
              <a:cs typeface="Helvetica Neue"/>
            </a:endParaRPr>
          </a:p>
        </p:txBody>
      </p:sp>
      <p:sp>
        <p:nvSpPr>
          <p:cNvPr id="73" name="TextBox 72"/>
          <p:cNvSpPr txBox="1"/>
          <p:nvPr/>
        </p:nvSpPr>
        <p:spPr>
          <a:xfrm>
            <a:off x="906606" y="6022992"/>
            <a:ext cx="1718056" cy="369332"/>
          </a:xfrm>
          <a:prstGeom prst="rect">
            <a:avLst/>
          </a:prstGeom>
          <a:noFill/>
        </p:spPr>
        <p:txBody>
          <a:bodyPr wrap="square" rtlCol="0">
            <a:spAutoFit/>
          </a:bodyPr>
          <a:lstStyle/>
          <a:p>
            <a:r>
              <a:rPr lang="en-US" sz="900" dirty="0">
                <a:solidFill>
                  <a:srgbClr val="044F91"/>
                </a:solidFill>
                <a:latin typeface="Helvetica Neue"/>
                <a:cs typeface="Helvetica Neue"/>
              </a:rPr>
              <a:t>5</a:t>
            </a:r>
            <a:r>
              <a:rPr lang="en-US" sz="900" dirty="0" smtClean="0">
                <a:solidFill>
                  <a:srgbClr val="044F91"/>
                </a:solidFill>
                <a:latin typeface="Helvetica Neue"/>
                <a:cs typeface="Helvetica Neue"/>
              </a:rPr>
              <a:t> </a:t>
            </a:r>
            <a:r>
              <a:rPr lang="en-US" sz="900" dirty="0">
                <a:solidFill>
                  <a:srgbClr val="044F91"/>
                </a:solidFill>
                <a:latin typeface="Helvetica Neue"/>
                <a:cs typeface="Helvetica Neue"/>
              </a:rPr>
              <a:t>Likes/Shares/Comments</a:t>
            </a:r>
          </a:p>
          <a:p>
            <a:r>
              <a:rPr lang="en-US" sz="900" dirty="0">
                <a:solidFill>
                  <a:srgbClr val="044F91"/>
                </a:solidFill>
                <a:latin typeface="Helvetica Neue"/>
                <a:cs typeface="Helvetica Neue"/>
              </a:rPr>
              <a:t>reaching </a:t>
            </a:r>
            <a:r>
              <a:rPr lang="en-US" sz="900" dirty="0" smtClean="0">
                <a:solidFill>
                  <a:srgbClr val="044F91"/>
                </a:solidFill>
                <a:latin typeface="Helvetica Neue"/>
                <a:cs typeface="Helvetica Neue"/>
              </a:rPr>
              <a:t>275 </a:t>
            </a:r>
            <a:r>
              <a:rPr lang="en-US" sz="900" dirty="0">
                <a:solidFill>
                  <a:srgbClr val="044F91"/>
                </a:solidFill>
                <a:latin typeface="Helvetica Neue"/>
                <a:cs typeface="Helvetica Neue"/>
              </a:rPr>
              <a:t>people</a:t>
            </a:r>
          </a:p>
        </p:txBody>
      </p:sp>
      <p:sp>
        <p:nvSpPr>
          <p:cNvPr id="74" name="TextBox 73"/>
          <p:cNvSpPr txBox="1"/>
          <p:nvPr/>
        </p:nvSpPr>
        <p:spPr>
          <a:xfrm>
            <a:off x="3202516" y="6022992"/>
            <a:ext cx="1392732" cy="369332"/>
          </a:xfrm>
          <a:prstGeom prst="rect">
            <a:avLst/>
          </a:prstGeom>
          <a:noFill/>
        </p:spPr>
        <p:txBody>
          <a:bodyPr wrap="square" rtlCol="0">
            <a:spAutoFit/>
          </a:bodyPr>
          <a:lstStyle/>
          <a:p>
            <a:r>
              <a:rPr lang="en-US" sz="900" dirty="0" smtClean="0">
                <a:solidFill>
                  <a:srgbClr val="044F91"/>
                </a:solidFill>
                <a:latin typeface="Helvetica Neue"/>
                <a:cs typeface="Helvetica Neue"/>
              </a:rPr>
              <a:t>3 Likes, 1</a:t>
            </a:r>
            <a:r>
              <a:rPr lang="en-US" sz="900" dirty="0">
                <a:solidFill>
                  <a:srgbClr val="044F91"/>
                </a:solidFill>
                <a:latin typeface="Helvetica Neue"/>
                <a:cs typeface="Helvetica Neue"/>
              </a:rPr>
              <a:t> </a:t>
            </a:r>
            <a:r>
              <a:rPr lang="en-US" sz="900" dirty="0" smtClean="0">
                <a:solidFill>
                  <a:srgbClr val="044F91"/>
                </a:solidFill>
                <a:latin typeface="Helvetica Neue"/>
                <a:cs typeface="Helvetica Neue"/>
              </a:rPr>
              <a:t>Profile Click, reached 488 </a:t>
            </a:r>
            <a:r>
              <a:rPr lang="en-US" sz="900" dirty="0">
                <a:solidFill>
                  <a:srgbClr val="044F91"/>
                </a:solidFill>
                <a:latin typeface="Helvetica Neue"/>
                <a:cs typeface="Helvetica Neue"/>
              </a:rPr>
              <a:t>people</a:t>
            </a:r>
          </a:p>
        </p:txBody>
      </p:sp>
      <p:sp>
        <p:nvSpPr>
          <p:cNvPr id="75" name="TextBox 74"/>
          <p:cNvSpPr txBox="1"/>
          <p:nvPr/>
        </p:nvSpPr>
        <p:spPr>
          <a:xfrm>
            <a:off x="5168660" y="5932654"/>
            <a:ext cx="1915728" cy="369332"/>
          </a:xfrm>
          <a:prstGeom prst="rect">
            <a:avLst/>
          </a:prstGeom>
          <a:noFill/>
        </p:spPr>
        <p:txBody>
          <a:bodyPr wrap="square" rtlCol="0">
            <a:spAutoFit/>
          </a:bodyPr>
          <a:lstStyle/>
          <a:p>
            <a:r>
              <a:rPr lang="en-US" sz="900" dirty="0" smtClean="0">
                <a:solidFill>
                  <a:srgbClr val="044F91"/>
                </a:solidFill>
                <a:latin typeface="Helvetica Neue"/>
                <a:cs typeface="Helvetica Neue"/>
              </a:rPr>
              <a:t>15 Detail Expands, 1 Follow, </a:t>
            </a:r>
            <a:r>
              <a:rPr lang="en-US" sz="900" dirty="0">
                <a:solidFill>
                  <a:srgbClr val="044F91"/>
                </a:solidFill>
                <a:latin typeface="Helvetica Neue"/>
                <a:cs typeface="Helvetica Neue"/>
              </a:rPr>
              <a:t>2</a:t>
            </a:r>
            <a:r>
              <a:rPr lang="en-US" sz="900" dirty="0" smtClean="0">
                <a:solidFill>
                  <a:srgbClr val="044F91"/>
                </a:solidFill>
                <a:latin typeface="Helvetica Neue"/>
                <a:cs typeface="Helvetica Neue"/>
              </a:rPr>
              <a:t> Retweets, reached 1,594 people </a:t>
            </a:r>
            <a:endParaRPr lang="en-US" sz="900" dirty="0">
              <a:solidFill>
                <a:srgbClr val="044F91"/>
              </a:solidFill>
              <a:latin typeface="Helvetica Neue"/>
              <a:cs typeface="Helvetica Neue"/>
            </a:endParaRPr>
          </a:p>
        </p:txBody>
      </p:sp>
      <p:sp>
        <p:nvSpPr>
          <p:cNvPr id="78" name="TextBox 77"/>
          <p:cNvSpPr txBox="1"/>
          <p:nvPr/>
        </p:nvSpPr>
        <p:spPr>
          <a:xfrm>
            <a:off x="2717800" y="7230528"/>
            <a:ext cx="2142890" cy="230832"/>
          </a:xfrm>
          <a:prstGeom prst="rect">
            <a:avLst/>
          </a:prstGeom>
          <a:noFill/>
        </p:spPr>
        <p:txBody>
          <a:bodyPr wrap="square" rtlCol="0">
            <a:spAutoFit/>
          </a:bodyPr>
          <a:lstStyle/>
          <a:p>
            <a:pPr algn="ctr"/>
            <a:r>
              <a:rPr lang="en-US" sz="900" b="1" dirty="0">
                <a:latin typeface="Helvetica Neue"/>
                <a:cs typeface="Helvetica Neue"/>
              </a:rPr>
              <a:t>From Social Media sites:</a:t>
            </a:r>
          </a:p>
        </p:txBody>
      </p:sp>
      <p:sp>
        <p:nvSpPr>
          <p:cNvPr id="80" name="TextBox 79"/>
          <p:cNvSpPr txBox="1"/>
          <p:nvPr/>
        </p:nvSpPr>
        <p:spPr>
          <a:xfrm>
            <a:off x="2717800" y="8472358"/>
            <a:ext cx="2142890" cy="507831"/>
          </a:xfrm>
          <a:prstGeom prst="rect">
            <a:avLst/>
          </a:prstGeom>
          <a:noFill/>
        </p:spPr>
        <p:txBody>
          <a:bodyPr wrap="square" rtlCol="0">
            <a:spAutoFit/>
          </a:bodyPr>
          <a:lstStyle/>
          <a:p>
            <a:pPr algn="ctr"/>
            <a:r>
              <a:rPr lang="en-US" sz="900" dirty="0" smtClean="0">
                <a:latin typeface="Helvetica Neue"/>
                <a:cs typeface="Helvetica Neue"/>
              </a:rPr>
              <a:t>237 from </a:t>
            </a:r>
            <a:r>
              <a:rPr lang="en-US" sz="900" dirty="0">
                <a:latin typeface="Helvetica Neue"/>
                <a:cs typeface="Helvetica Neue"/>
              </a:rPr>
              <a:t>Facebook</a:t>
            </a:r>
          </a:p>
          <a:p>
            <a:pPr algn="ctr"/>
            <a:r>
              <a:rPr lang="en-US" sz="900" dirty="0" smtClean="0">
                <a:latin typeface="Helvetica Neue"/>
                <a:cs typeface="Helvetica Neue"/>
              </a:rPr>
              <a:t>108 from </a:t>
            </a:r>
            <a:r>
              <a:rPr lang="en-US" sz="900" dirty="0">
                <a:latin typeface="Helvetica Neue"/>
                <a:cs typeface="Helvetica Neue"/>
              </a:rPr>
              <a:t>Twitter</a:t>
            </a:r>
          </a:p>
          <a:p>
            <a:pPr algn="ctr"/>
            <a:endParaRPr lang="en-US" sz="900" dirty="0">
              <a:latin typeface="Helvetica Neue"/>
              <a:cs typeface="Helvetica Neue"/>
            </a:endParaRPr>
          </a:p>
        </p:txBody>
      </p:sp>
      <p:sp>
        <p:nvSpPr>
          <p:cNvPr id="82" name="TextBox 81"/>
          <p:cNvSpPr txBox="1"/>
          <p:nvPr/>
        </p:nvSpPr>
        <p:spPr>
          <a:xfrm>
            <a:off x="546388" y="8186795"/>
            <a:ext cx="2171412" cy="923330"/>
          </a:xfrm>
          <a:prstGeom prst="rect">
            <a:avLst/>
          </a:prstGeom>
          <a:noFill/>
        </p:spPr>
        <p:txBody>
          <a:bodyPr wrap="square" rtlCol="0">
            <a:spAutoFit/>
          </a:bodyPr>
          <a:lstStyle/>
          <a:p>
            <a:pPr algn="ctr"/>
            <a:r>
              <a:rPr lang="en-US" b="1" i="1" dirty="0">
                <a:solidFill>
                  <a:schemeClr val="tx1">
                    <a:lumMod val="65000"/>
                    <a:lumOff val="35000"/>
                  </a:schemeClr>
                </a:solidFill>
                <a:latin typeface="Helvetica Neue"/>
                <a:cs typeface="Helvetica Neue"/>
              </a:rPr>
              <a:t>Sources of </a:t>
            </a:r>
            <a:r>
              <a:rPr lang="en-US" b="1" i="1" dirty="0" smtClean="0">
                <a:solidFill>
                  <a:schemeClr val="tx1">
                    <a:lumMod val="65000"/>
                    <a:lumOff val="35000"/>
                  </a:schemeClr>
                </a:solidFill>
                <a:latin typeface="Helvetica Neue"/>
                <a:cs typeface="Helvetica Neue"/>
              </a:rPr>
              <a:t>traffic</a:t>
            </a:r>
            <a:br>
              <a:rPr lang="en-US" b="1" i="1" dirty="0" smtClean="0">
                <a:solidFill>
                  <a:schemeClr val="tx1">
                    <a:lumMod val="65000"/>
                    <a:lumOff val="35000"/>
                  </a:schemeClr>
                </a:solidFill>
                <a:latin typeface="Helvetica Neue"/>
                <a:cs typeface="Helvetica Neue"/>
              </a:rPr>
            </a:br>
            <a:r>
              <a:rPr lang="en-US" b="1" i="1" dirty="0" smtClean="0">
                <a:solidFill>
                  <a:schemeClr val="tx1">
                    <a:lumMod val="65000"/>
                    <a:lumOff val="35000"/>
                  </a:schemeClr>
                </a:solidFill>
                <a:latin typeface="Helvetica Neue"/>
                <a:cs typeface="Helvetica Neue"/>
              </a:rPr>
              <a:t>to mtyhd.org</a:t>
            </a:r>
            <a:endParaRPr lang="en-US" b="1" i="1" dirty="0">
              <a:solidFill>
                <a:schemeClr val="tx1">
                  <a:lumMod val="65000"/>
                  <a:lumOff val="35000"/>
                </a:schemeClr>
              </a:solidFill>
              <a:latin typeface="Helvetica Neue"/>
              <a:cs typeface="Helvetica Neue"/>
            </a:endParaRPr>
          </a:p>
          <a:p>
            <a:pPr algn="ctr"/>
            <a:endParaRPr lang="en-US" i="1" dirty="0">
              <a:solidFill>
                <a:schemeClr val="tx1">
                  <a:lumMod val="65000"/>
                  <a:lumOff val="35000"/>
                </a:schemeClr>
              </a:solidFill>
              <a:latin typeface="Helvetica Neue"/>
              <a:cs typeface="Helvetica Neue"/>
            </a:endParaRPr>
          </a:p>
        </p:txBody>
      </p:sp>
      <p:sp>
        <p:nvSpPr>
          <p:cNvPr id="84" name="TextBox 83"/>
          <p:cNvSpPr txBox="1"/>
          <p:nvPr/>
        </p:nvSpPr>
        <p:spPr>
          <a:xfrm>
            <a:off x="478651" y="7257749"/>
            <a:ext cx="2362200" cy="1015663"/>
          </a:xfrm>
          <a:prstGeom prst="rect">
            <a:avLst/>
          </a:prstGeom>
          <a:noFill/>
        </p:spPr>
        <p:txBody>
          <a:bodyPr wrap="square" rtlCol="0">
            <a:spAutoFit/>
          </a:bodyPr>
          <a:lstStyle/>
          <a:p>
            <a:pPr algn="ctr"/>
            <a:r>
              <a:rPr lang="en-US" sz="6000" b="1" i="1" dirty="0" smtClean="0">
                <a:solidFill>
                  <a:srgbClr val="044F91"/>
                </a:solidFill>
                <a:latin typeface="Helvetica Neue"/>
                <a:cs typeface="Helvetica Neue"/>
              </a:rPr>
              <a:t>Top </a:t>
            </a:r>
            <a:endParaRPr lang="en-US" sz="6000" b="1" i="1" dirty="0">
              <a:solidFill>
                <a:srgbClr val="044F91"/>
              </a:solidFill>
              <a:latin typeface="Helvetica Neue"/>
              <a:cs typeface="Helvetica Neue"/>
            </a:endParaRPr>
          </a:p>
        </p:txBody>
      </p:sp>
      <p:sp>
        <p:nvSpPr>
          <p:cNvPr id="85" name="TextBox 84"/>
          <p:cNvSpPr txBox="1"/>
          <p:nvPr/>
        </p:nvSpPr>
        <p:spPr>
          <a:xfrm>
            <a:off x="3549867" y="642899"/>
            <a:ext cx="3827918" cy="938719"/>
          </a:xfrm>
          <a:prstGeom prst="rect">
            <a:avLst/>
          </a:prstGeom>
          <a:noFill/>
        </p:spPr>
        <p:txBody>
          <a:bodyPr wrap="square" rtlCol="0">
            <a:spAutoFit/>
          </a:bodyPr>
          <a:lstStyle/>
          <a:p>
            <a:pPr algn="ctr">
              <a:lnSpc>
                <a:spcPts val="3300"/>
              </a:lnSpc>
            </a:pPr>
            <a:r>
              <a:rPr lang="en-US" sz="3600" dirty="0" smtClean="0">
                <a:solidFill>
                  <a:srgbClr val="99CCFF"/>
                </a:solidFill>
                <a:latin typeface="Helvetica Neue Light"/>
                <a:cs typeface="Helvetica Neue"/>
              </a:rPr>
              <a:t>SOCIAL MEDIA</a:t>
            </a:r>
          </a:p>
          <a:p>
            <a:pPr algn="ctr">
              <a:lnSpc>
                <a:spcPts val="3300"/>
              </a:lnSpc>
            </a:pPr>
            <a:r>
              <a:rPr lang="en-US" sz="2400" dirty="0" smtClean="0">
                <a:solidFill>
                  <a:schemeClr val="bg1"/>
                </a:solidFill>
                <a:latin typeface="Helvetica Neue Light"/>
                <a:cs typeface="Helvetica Neue"/>
              </a:rPr>
              <a:t>2016 Quarterly Report</a:t>
            </a:r>
            <a:endParaRPr lang="en-US" sz="2400" dirty="0">
              <a:solidFill>
                <a:schemeClr val="bg1"/>
              </a:solidFill>
              <a:latin typeface="Helvetica Neue Light"/>
              <a:cs typeface="Helvetica Neue"/>
            </a:endParaRPr>
          </a:p>
        </p:txBody>
      </p:sp>
      <p:sp>
        <p:nvSpPr>
          <p:cNvPr id="19" name="TextBox 18"/>
          <p:cNvSpPr txBox="1"/>
          <p:nvPr/>
        </p:nvSpPr>
        <p:spPr>
          <a:xfrm>
            <a:off x="204439" y="500023"/>
            <a:ext cx="2845965" cy="1138773"/>
          </a:xfrm>
          <a:prstGeom prst="rect">
            <a:avLst/>
          </a:prstGeom>
          <a:noFill/>
        </p:spPr>
        <p:txBody>
          <a:bodyPr wrap="square" rtlCol="0">
            <a:spAutoFit/>
          </a:bodyPr>
          <a:lstStyle/>
          <a:p>
            <a:r>
              <a:rPr lang="en-US" sz="2400" dirty="0" smtClean="0">
                <a:solidFill>
                  <a:schemeClr val="bg1"/>
                </a:solidFill>
              </a:rPr>
              <a:t>Monterey County Health Department</a:t>
            </a:r>
          </a:p>
          <a:p>
            <a:r>
              <a:rPr lang="en-US" dirty="0" smtClean="0">
                <a:solidFill>
                  <a:schemeClr val="bg1"/>
                </a:solidFill>
              </a:rPr>
              <a:t>January 1- March 31</a:t>
            </a:r>
            <a:endParaRPr lang="en-US" dirty="0">
              <a:solidFill>
                <a:schemeClr val="bg1"/>
              </a:solidFill>
            </a:endParaRPr>
          </a:p>
        </p:txBody>
      </p:sp>
      <p:sp>
        <p:nvSpPr>
          <p:cNvPr id="69" name="TextBox 68"/>
          <p:cNvSpPr txBox="1"/>
          <p:nvPr/>
        </p:nvSpPr>
        <p:spPr>
          <a:xfrm>
            <a:off x="5040893" y="7230528"/>
            <a:ext cx="2142890" cy="230832"/>
          </a:xfrm>
          <a:prstGeom prst="rect">
            <a:avLst/>
          </a:prstGeom>
          <a:noFill/>
        </p:spPr>
        <p:txBody>
          <a:bodyPr wrap="square" rtlCol="0">
            <a:spAutoFit/>
          </a:bodyPr>
          <a:lstStyle/>
          <a:p>
            <a:pPr algn="ctr"/>
            <a:r>
              <a:rPr lang="en-US" sz="900" b="1" dirty="0">
                <a:latin typeface="Helvetica Neue"/>
                <a:cs typeface="Helvetica Neue"/>
              </a:rPr>
              <a:t>From </a:t>
            </a:r>
            <a:r>
              <a:rPr lang="en-US" sz="900" b="1" dirty="0" smtClean="0">
                <a:latin typeface="Helvetica Neue"/>
                <a:cs typeface="Helvetica Neue"/>
              </a:rPr>
              <a:t>Mass </a:t>
            </a:r>
            <a:r>
              <a:rPr lang="en-US" sz="900" b="1" dirty="0">
                <a:latin typeface="Helvetica Neue"/>
                <a:cs typeface="Helvetica Neue"/>
              </a:rPr>
              <a:t>Media sites:</a:t>
            </a:r>
          </a:p>
        </p:txBody>
      </p:sp>
      <p:pic>
        <p:nvPicPr>
          <p:cNvPr id="70" name="Picture 69"/>
          <p:cNvPicPr>
            <a:picLocks noChangeAspect="1"/>
          </p:cNvPicPr>
          <p:nvPr/>
        </p:nvPicPr>
        <p:blipFill>
          <a:blip r:embed="rId15"/>
          <a:stretch>
            <a:fillRect/>
          </a:stretch>
        </p:blipFill>
        <p:spPr>
          <a:xfrm>
            <a:off x="5119685" y="7525552"/>
            <a:ext cx="2081332" cy="889000"/>
          </a:xfrm>
          <a:prstGeom prst="rect">
            <a:avLst/>
          </a:prstGeom>
        </p:spPr>
      </p:pic>
      <p:pic>
        <p:nvPicPr>
          <p:cNvPr id="72" name="Picture 71"/>
          <p:cNvPicPr>
            <a:picLocks noChangeAspect="1"/>
          </p:cNvPicPr>
          <p:nvPr/>
        </p:nvPicPr>
        <p:blipFill>
          <a:blip r:embed="rId27"/>
          <a:stretch>
            <a:fillRect/>
          </a:stretch>
        </p:blipFill>
        <p:spPr>
          <a:xfrm>
            <a:off x="5312595" y="7627152"/>
            <a:ext cx="546100" cy="774700"/>
          </a:xfrm>
          <a:prstGeom prst="rect">
            <a:avLst/>
          </a:prstGeom>
        </p:spPr>
      </p:pic>
      <p:pic>
        <p:nvPicPr>
          <p:cNvPr id="79" name="Picture 78"/>
          <p:cNvPicPr>
            <a:picLocks noChangeAspect="1"/>
          </p:cNvPicPr>
          <p:nvPr/>
        </p:nvPicPr>
        <p:blipFill>
          <a:blip r:embed="rId28"/>
          <a:stretch>
            <a:fillRect/>
          </a:stretch>
        </p:blipFill>
        <p:spPr>
          <a:xfrm>
            <a:off x="6382837" y="8057491"/>
            <a:ext cx="546100" cy="345016"/>
          </a:xfrm>
          <a:prstGeom prst="rect">
            <a:avLst/>
          </a:prstGeom>
        </p:spPr>
      </p:pic>
      <p:sp>
        <p:nvSpPr>
          <p:cNvPr id="88" name="TextBox 87"/>
          <p:cNvSpPr txBox="1"/>
          <p:nvPr/>
        </p:nvSpPr>
        <p:spPr>
          <a:xfrm>
            <a:off x="5040893" y="8472358"/>
            <a:ext cx="2142890" cy="369332"/>
          </a:xfrm>
          <a:prstGeom prst="rect">
            <a:avLst/>
          </a:prstGeom>
          <a:noFill/>
        </p:spPr>
        <p:txBody>
          <a:bodyPr wrap="square" rtlCol="0">
            <a:spAutoFit/>
          </a:bodyPr>
          <a:lstStyle/>
          <a:p>
            <a:pPr algn="ctr"/>
            <a:r>
              <a:rPr lang="en-US" sz="900" dirty="0" smtClean="0">
                <a:latin typeface="Helvetica Neue"/>
                <a:cs typeface="Helvetica Neue"/>
              </a:rPr>
              <a:t>38 from montereycountyweekly.com</a:t>
            </a:r>
            <a:endParaRPr lang="en-US" sz="900" dirty="0">
              <a:latin typeface="Helvetica Neue"/>
              <a:cs typeface="Helvetica Neue"/>
            </a:endParaRPr>
          </a:p>
          <a:p>
            <a:pPr algn="ctr"/>
            <a:r>
              <a:rPr lang="en-US" sz="900" dirty="0" smtClean="0">
                <a:latin typeface="Helvetica Neue"/>
                <a:cs typeface="Helvetica Neue"/>
              </a:rPr>
              <a:t>3 </a:t>
            </a:r>
            <a:r>
              <a:rPr lang="en-US" sz="900" dirty="0">
                <a:latin typeface="Helvetica Neue"/>
                <a:cs typeface="Helvetica Neue"/>
              </a:rPr>
              <a:t>from </a:t>
            </a:r>
            <a:r>
              <a:rPr lang="en-US" sz="900" dirty="0" smtClean="0">
                <a:latin typeface="Helvetica Neue"/>
                <a:cs typeface="Helvetica Neue"/>
              </a:rPr>
              <a:t>sanfrancisco.cbslocal.com</a:t>
            </a:r>
            <a:endParaRPr lang="en-US" sz="900" dirty="0">
              <a:latin typeface="Helvetica Neue"/>
              <a:cs typeface="Helvetica Neue"/>
            </a:endParaRPr>
          </a:p>
        </p:txBody>
      </p:sp>
      <p:sp>
        <p:nvSpPr>
          <p:cNvPr id="18" name="Rectangle 17"/>
          <p:cNvSpPr/>
          <p:nvPr/>
        </p:nvSpPr>
        <p:spPr>
          <a:xfrm>
            <a:off x="546388" y="5081402"/>
            <a:ext cx="2068076" cy="784830"/>
          </a:xfrm>
          <a:prstGeom prst="rect">
            <a:avLst/>
          </a:prstGeom>
        </p:spPr>
        <p:txBody>
          <a:bodyPr wrap="square">
            <a:spAutoFit/>
          </a:bodyPr>
          <a:lstStyle/>
          <a:p>
            <a:r>
              <a:rPr lang="en-US" sz="900" dirty="0"/>
              <a:t>A poison is anything that is taken in the wrong amount, in the wrong way, or by the wrong person. Some poisons may be harmful if they come into direct contact with your eyes </a:t>
            </a:r>
            <a:r>
              <a:rPr lang="en-US" sz="900" dirty="0" smtClean="0"/>
              <a:t>…….. (</a:t>
            </a:r>
            <a:r>
              <a:rPr lang="en-US" sz="900" dirty="0" err="1" smtClean="0"/>
              <a:t>cont</a:t>
            </a:r>
            <a:r>
              <a:rPr lang="en-US" sz="900" dirty="0" smtClean="0"/>
              <a:t>)</a:t>
            </a:r>
            <a:endParaRPr lang="en-US" sz="900" dirty="0"/>
          </a:p>
        </p:txBody>
      </p:sp>
      <p:sp>
        <p:nvSpPr>
          <p:cNvPr id="21" name="Rectangle 20"/>
          <p:cNvSpPr/>
          <p:nvPr/>
        </p:nvSpPr>
        <p:spPr>
          <a:xfrm>
            <a:off x="4741363" y="5051913"/>
            <a:ext cx="2478909" cy="507831"/>
          </a:xfrm>
          <a:prstGeom prst="rect">
            <a:avLst/>
          </a:prstGeom>
        </p:spPr>
        <p:txBody>
          <a:bodyPr wrap="square">
            <a:spAutoFit/>
          </a:bodyPr>
          <a:lstStyle/>
          <a:p>
            <a:r>
              <a:rPr lang="en-US" sz="900" dirty="0"/>
              <a:t>Catholic Charities Diocese of Monterey has extended office hours to assist individuals with Covered California applications until 1/31.</a:t>
            </a:r>
          </a:p>
        </p:txBody>
      </p:sp>
      <p:pic>
        <p:nvPicPr>
          <p:cNvPr id="89" name="Picture 88"/>
          <p:cNvPicPr>
            <a:picLocks noChangeAspect="1"/>
          </p:cNvPicPr>
          <p:nvPr/>
        </p:nvPicPr>
        <p:blipFill>
          <a:blip r:embed="rId13"/>
          <a:stretch>
            <a:fillRect/>
          </a:stretch>
        </p:blipFill>
        <p:spPr>
          <a:xfrm>
            <a:off x="4871270" y="6096083"/>
            <a:ext cx="263525" cy="180974"/>
          </a:xfrm>
          <a:prstGeom prst="rect">
            <a:avLst/>
          </a:prstGeom>
        </p:spPr>
      </p:pic>
      <p:sp>
        <p:nvSpPr>
          <p:cNvPr id="11" name="TextBox 10"/>
          <p:cNvSpPr txBox="1"/>
          <p:nvPr/>
        </p:nvSpPr>
        <p:spPr>
          <a:xfrm>
            <a:off x="5312595" y="7888214"/>
            <a:ext cx="546100" cy="338554"/>
          </a:xfrm>
          <a:prstGeom prst="rect">
            <a:avLst/>
          </a:prstGeom>
          <a:noFill/>
        </p:spPr>
        <p:txBody>
          <a:bodyPr wrap="square" rtlCol="0">
            <a:spAutoFit/>
          </a:bodyPr>
          <a:lstStyle/>
          <a:p>
            <a:pPr algn="ctr"/>
            <a:r>
              <a:rPr lang="en-US" sz="1600" dirty="0" smtClean="0">
                <a:solidFill>
                  <a:schemeClr val="bg1"/>
                </a:solidFill>
              </a:rPr>
              <a:t>38</a:t>
            </a:r>
            <a:endParaRPr lang="en-US" sz="1600" dirty="0">
              <a:solidFill>
                <a:schemeClr val="bg1"/>
              </a:solidFill>
            </a:endParaRPr>
          </a:p>
        </p:txBody>
      </p:sp>
      <p:sp>
        <p:nvSpPr>
          <p:cNvPr id="14" name="TextBox 13"/>
          <p:cNvSpPr txBox="1"/>
          <p:nvPr/>
        </p:nvSpPr>
        <p:spPr>
          <a:xfrm>
            <a:off x="6402739" y="8052786"/>
            <a:ext cx="495536" cy="338554"/>
          </a:xfrm>
          <a:prstGeom prst="rect">
            <a:avLst/>
          </a:prstGeom>
          <a:noFill/>
        </p:spPr>
        <p:txBody>
          <a:bodyPr wrap="square" rtlCol="0">
            <a:spAutoFit/>
          </a:bodyPr>
          <a:lstStyle/>
          <a:p>
            <a:pPr algn="ctr"/>
            <a:r>
              <a:rPr lang="en-US" sz="1600" dirty="0" smtClean="0">
                <a:solidFill>
                  <a:schemeClr val="bg1"/>
                </a:solidFill>
              </a:rPr>
              <a:t>3</a:t>
            </a:r>
            <a:endParaRPr lang="en-US" sz="1600" dirty="0">
              <a:solidFill>
                <a:schemeClr val="bg1"/>
              </a:solidFill>
            </a:endParaRPr>
          </a:p>
        </p:txBody>
      </p:sp>
    </p:spTree>
    <p:extLst>
      <p:ext uri="{BB962C8B-B14F-4D97-AF65-F5344CB8AC3E}">
        <p14:creationId xmlns:p14="http://schemas.microsoft.com/office/powerpoint/2010/main" val="220835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8" y="-6350"/>
            <a:ext cx="7792561" cy="10058400"/>
          </a:xfrm>
          <a:prstGeom prst="rect">
            <a:avLst/>
          </a:prstGeom>
        </p:spPr>
      </p:pic>
      <p:sp>
        <p:nvSpPr>
          <p:cNvPr id="56" name="Rectangle 55"/>
          <p:cNvSpPr/>
          <p:nvPr/>
        </p:nvSpPr>
        <p:spPr>
          <a:xfrm>
            <a:off x="457200" y="3309495"/>
            <a:ext cx="2247900" cy="1371600"/>
          </a:xfrm>
          <a:prstGeom prst="rect">
            <a:avLst/>
          </a:prstGeom>
          <a:solidFill>
            <a:srgbClr val="77777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endParaRPr>
          </a:p>
          <a:p>
            <a:pPr algn="ctr"/>
            <a:endParaRPr lang="en-US" sz="900" dirty="0" smtClean="0">
              <a:solidFill>
                <a:schemeClr val="tx1"/>
              </a:solidFill>
            </a:endParaRPr>
          </a:p>
          <a:p>
            <a:pPr algn="ctr"/>
            <a:endParaRPr lang="en-US" sz="1050" dirty="0">
              <a:solidFill>
                <a:schemeClr val="tx1"/>
              </a:solidFill>
            </a:endParaRPr>
          </a:p>
          <a:p>
            <a:pPr algn="ctr"/>
            <a:r>
              <a:rPr lang="en-US" sz="1050" dirty="0">
                <a:hlinkClick r:id="rId4"/>
              </a:rPr>
              <a:t>@</a:t>
            </a:r>
            <a:r>
              <a:rPr lang="en-US" sz="1050" b="1" dirty="0">
                <a:hlinkClick r:id="rId4"/>
              </a:rPr>
              <a:t>MCHDPIO</a:t>
            </a:r>
            <a:r>
              <a:rPr lang="en-US" sz="1050" dirty="0"/>
              <a:t> requesting comments for Monterey County Mental Health Services Act Annual Update. Visit the link &amp; comment!</a:t>
            </a:r>
            <a:endParaRPr lang="en-US" sz="1050" dirty="0">
              <a:solidFill>
                <a:schemeClr val="tx1"/>
              </a:solidFill>
            </a:endParaRPr>
          </a:p>
        </p:txBody>
      </p:sp>
      <p:sp>
        <p:nvSpPr>
          <p:cNvPr id="57" name="Rectangle 56"/>
          <p:cNvSpPr/>
          <p:nvPr/>
        </p:nvSpPr>
        <p:spPr>
          <a:xfrm>
            <a:off x="2764367" y="3309495"/>
            <a:ext cx="2247900" cy="1371600"/>
          </a:xfrm>
          <a:prstGeom prst="rect">
            <a:avLst/>
          </a:prstGeom>
          <a:solidFill>
            <a:srgbClr val="77777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smtClean="0">
              <a:solidFill>
                <a:schemeClr val="tx1"/>
              </a:solidFill>
            </a:endParaRPr>
          </a:p>
          <a:p>
            <a:pPr algn="ctr"/>
            <a:endParaRPr lang="en-US" sz="1050" dirty="0">
              <a:solidFill>
                <a:schemeClr val="tx1"/>
              </a:solidFill>
            </a:endParaRPr>
          </a:p>
          <a:p>
            <a:pPr algn="ctr"/>
            <a:endParaRPr lang="en-US" sz="1050" dirty="0" smtClean="0">
              <a:solidFill>
                <a:schemeClr val="tx1"/>
              </a:solidFill>
            </a:endParaRPr>
          </a:p>
        </p:txBody>
      </p:sp>
      <p:sp>
        <p:nvSpPr>
          <p:cNvPr id="58" name="Rectangle 57"/>
          <p:cNvSpPr/>
          <p:nvPr/>
        </p:nvSpPr>
        <p:spPr>
          <a:xfrm>
            <a:off x="5054600" y="3309495"/>
            <a:ext cx="2247900" cy="1371600"/>
          </a:xfrm>
          <a:prstGeom prst="rect">
            <a:avLst/>
          </a:prstGeom>
          <a:solidFill>
            <a:srgbClr val="77777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1142999" y="1012606"/>
            <a:ext cx="2260600" cy="1587500"/>
          </a:xfrm>
          <a:prstGeom prst="rect">
            <a:avLst/>
          </a:prstGeom>
        </p:spPr>
      </p:pic>
      <p:pic>
        <p:nvPicPr>
          <p:cNvPr id="6" name="Picture 5"/>
          <p:cNvPicPr>
            <a:picLocks noChangeAspect="1"/>
          </p:cNvPicPr>
          <p:nvPr/>
        </p:nvPicPr>
        <p:blipFill>
          <a:blip r:embed="rId6"/>
          <a:stretch>
            <a:fillRect/>
          </a:stretch>
        </p:blipFill>
        <p:spPr>
          <a:xfrm>
            <a:off x="457200" y="470727"/>
            <a:ext cx="6858000" cy="520700"/>
          </a:xfrm>
          <a:prstGeom prst="rect">
            <a:avLst/>
          </a:prstGeom>
        </p:spPr>
      </p:pic>
      <p:pic>
        <p:nvPicPr>
          <p:cNvPr id="7" name="Picture 6"/>
          <p:cNvPicPr>
            <a:picLocks noChangeAspect="1"/>
          </p:cNvPicPr>
          <p:nvPr/>
        </p:nvPicPr>
        <p:blipFill>
          <a:blip r:embed="rId5"/>
          <a:stretch>
            <a:fillRect/>
          </a:stretch>
        </p:blipFill>
        <p:spPr>
          <a:xfrm>
            <a:off x="4334933" y="986604"/>
            <a:ext cx="2260600" cy="1587500"/>
          </a:xfrm>
          <a:prstGeom prst="rect">
            <a:avLst/>
          </a:prstGeom>
        </p:spPr>
      </p:pic>
      <p:pic>
        <p:nvPicPr>
          <p:cNvPr id="9" name="Picture 8"/>
          <p:cNvPicPr>
            <a:picLocks noChangeAspect="1"/>
          </p:cNvPicPr>
          <p:nvPr/>
        </p:nvPicPr>
        <p:blipFill>
          <a:blip r:embed="rId7"/>
          <a:stretch>
            <a:fillRect/>
          </a:stretch>
        </p:blipFill>
        <p:spPr>
          <a:xfrm>
            <a:off x="1474559" y="2080578"/>
            <a:ext cx="1689100" cy="342900"/>
          </a:xfrm>
          <a:prstGeom prst="rect">
            <a:avLst/>
          </a:prstGeom>
        </p:spPr>
      </p:pic>
      <p:pic>
        <p:nvPicPr>
          <p:cNvPr id="10" name="Picture 9"/>
          <p:cNvPicPr>
            <a:picLocks noChangeAspect="1"/>
          </p:cNvPicPr>
          <p:nvPr/>
        </p:nvPicPr>
        <p:blipFill>
          <a:blip r:embed="rId8"/>
          <a:stretch>
            <a:fillRect/>
          </a:stretch>
        </p:blipFill>
        <p:spPr>
          <a:xfrm>
            <a:off x="4617318" y="2042478"/>
            <a:ext cx="1689100" cy="419100"/>
          </a:xfrm>
          <a:prstGeom prst="rect">
            <a:avLst/>
          </a:prstGeom>
        </p:spPr>
      </p:pic>
      <p:pic>
        <p:nvPicPr>
          <p:cNvPr id="12" name="Picture 11"/>
          <p:cNvPicPr>
            <a:picLocks noChangeAspect="1"/>
          </p:cNvPicPr>
          <p:nvPr/>
        </p:nvPicPr>
        <p:blipFill>
          <a:blip r:embed="rId6"/>
          <a:stretch>
            <a:fillRect/>
          </a:stretch>
        </p:blipFill>
        <p:spPr>
          <a:xfrm>
            <a:off x="457200" y="2768638"/>
            <a:ext cx="6858000" cy="520700"/>
          </a:xfrm>
          <a:prstGeom prst="rect">
            <a:avLst/>
          </a:prstGeom>
        </p:spPr>
      </p:pic>
      <p:pic>
        <p:nvPicPr>
          <p:cNvPr id="13" name="Picture 12"/>
          <p:cNvPicPr>
            <a:picLocks noChangeAspect="1"/>
          </p:cNvPicPr>
          <p:nvPr/>
        </p:nvPicPr>
        <p:blipFill>
          <a:blip r:embed="rId9"/>
          <a:stretch>
            <a:fillRect/>
          </a:stretch>
        </p:blipFill>
        <p:spPr>
          <a:xfrm>
            <a:off x="3657600" y="4838700"/>
            <a:ext cx="457200" cy="368300"/>
          </a:xfrm>
          <a:prstGeom prst="rect">
            <a:avLst/>
          </a:prstGeom>
        </p:spPr>
      </p:pic>
      <p:pic>
        <p:nvPicPr>
          <p:cNvPr id="17" name="Picture 16"/>
          <p:cNvPicPr>
            <a:picLocks noChangeAspect="1"/>
          </p:cNvPicPr>
          <p:nvPr/>
        </p:nvPicPr>
        <p:blipFill>
          <a:blip r:embed="rId6"/>
          <a:stretch>
            <a:fillRect/>
          </a:stretch>
        </p:blipFill>
        <p:spPr>
          <a:xfrm>
            <a:off x="457200" y="4838700"/>
            <a:ext cx="6858000" cy="520700"/>
          </a:xfrm>
          <a:prstGeom prst="rect">
            <a:avLst/>
          </a:prstGeom>
        </p:spPr>
      </p:pic>
      <p:pic>
        <p:nvPicPr>
          <p:cNvPr id="19" name="Picture 18"/>
          <p:cNvPicPr>
            <a:picLocks noChangeAspect="1"/>
          </p:cNvPicPr>
          <p:nvPr/>
        </p:nvPicPr>
        <p:blipFill>
          <a:blip r:embed="rId10"/>
          <a:stretch>
            <a:fillRect/>
          </a:stretch>
        </p:blipFill>
        <p:spPr>
          <a:xfrm>
            <a:off x="464913" y="5410199"/>
            <a:ext cx="6845300" cy="928133"/>
          </a:xfrm>
          <a:prstGeom prst="rect">
            <a:avLst/>
          </a:prstGeom>
        </p:spPr>
      </p:pic>
      <p:pic>
        <p:nvPicPr>
          <p:cNvPr id="20" name="Picture 19"/>
          <p:cNvPicPr>
            <a:picLocks noChangeAspect="1"/>
          </p:cNvPicPr>
          <p:nvPr/>
        </p:nvPicPr>
        <p:blipFill>
          <a:blip r:embed="rId11"/>
          <a:stretch>
            <a:fillRect/>
          </a:stretch>
        </p:blipFill>
        <p:spPr>
          <a:xfrm>
            <a:off x="457200" y="7181710"/>
            <a:ext cx="2247900" cy="1689100"/>
          </a:xfrm>
          <a:prstGeom prst="rect">
            <a:avLst/>
          </a:prstGeom>
        </p:spPr>
      </p:pic>
      <p:pic>
        <p:nvPicPr>
          <p:cNvPr id="21" name="Picture 20"/>
          <p:cNvPicPr>
            <a:picLocks noChangeAspect="1"/>
          </p:cNvPicPr>
          <p:nvPr/>
        </p:nvPicPr>
        <p:blipFill>
          <a:blip r:embed="rId11"/>
          <a:stretch>
            <a:fillRect/>
          </a:stretch>
        </p:blipFill>
        <p:spPr>
          <a:xfrm>
            <a:off x="2768602" y="7181710"/>
            <a:ext cx="2247900" cy="1689100"/>
          </a:xfrm>
          <a:prstGeom prst="rect">
            <a:avLst/>
          </a:prstGeom>
        </p:spPr>
      </p:pic>
      <p:pic>
        <p:nvPicPr>
          <p:cNvPr id="22" name="Picture 21"/>
          <p:cNvPicPr>
            <a:picLocks noChangeAspect="1"/>
          </p:cNvPicPr>
          <p:nvPr/>
        </p:nvPicPr>
        <p:blipFill>
          <a:blip r:embed="rId11"/>
          <a:stretch>
            <a:fillRect/>
          </a:stretch>
        </p:blipFill>
        <p:spPr>
          <a:xfrm>
            <a:off x="5067300" y="7181710"/>
            <a:ext cx="2247900" cy="1689100"/>
          </a:xfrm>
          <a:prstGeom prst="rect">
            <a:avLst/>
          </a:prstGeom>
        </p:spPr>
      </p:pic>
      <p:pic>
        <p:nvPicPr>
          <p:cNvPr id="23" name="Picture 22"/>
          <p:cNvPicPr>
            <a:picLocks noChangeAspect="1"/>
          </p:cNvPicPr>
          <p:nvPr/>
        </p:nvPicPr>
        <p:blipFill>
          <a:blip r:embed="rId6"/>
          <a:stretch>
            <a:fillRect/>
          </a:stretch>
        </p:blipFill>
        <p:spPr>
          <a:xfrm>
            <a:off x="457200" y="6640853"/>
            <a:ext cx="6858000" cy="520700"/>
          </a:xfrm>
          <a:prstGeom prst="rect">
            <a:avLst/>
          </a:prstGeom>
        </p:spPr>
      </p:pic>
      <p:pic>
        <p:nvPicPr>
          <p:cNvPr id="24" name="Picture 23"/>
          <p:cNvPicPr>
            <a:picLocks noChangeAspect="1"/>
          </p:cNvPicPr>
          <p:nvPr/>
        </p:nvPicPr>
        <p:blipFill>
          <a:blip r:embed="rId12"/>
          <a:stretch>
            <a:fillRect/>
          </a:stretch>
        </p:blipFill>
        <p:spPr>
          <a:xfrm>
            <a:off x="757009" y="7352867"/>
            <a:ext cx="1562100" cy="1117600"/>
          </a:xfrm>
          <a:prstGeom prst="rect">
            <a:avLst/>
          </a:prstGeom>
        </p:spPr>
      </p:pic>
      <p:pic>
        <p:nvPicPr>
          <p:cNvPr id="25" name="Picture 24"/>
          <p:cNvPicPr>
            <a:picLocks noChangeAspect="1"/>
          </p:cNvPicPr>
          <p:nvPr/>
        </p:nvPicPr>
        <p:blipFill>
          <a:blip r:embed="rId13"/>
          <a:stretch>
            <a:fillRect/>
          </a:stretch>
        </p:blipFill>
        <p:spPr>
          <a:xfrm>
            <a:off x="3018367" y="7435535"/>
            <a:ext cx="1739900" cy="685800"/>
          </a:xfrm>
          <a:prstGeom prst="rect">
            <a:avLst/>
          </a:prstGeom>
        </p:spPr>
      </p:pic>
      <p:sp>
        <p:nvSpPr>
          <p:cNvPr id="2" name="TextBox 1"/>
          <p:cNvSpPr txBox="1"/>
          <p:nvPr/>
        </p:nvSpPr>
        <p:spPr>
          <a:xfrm>
            <a:off x="1807632" y="1785911"/>
            <a:ext cx="931334" cy="246221"/>
          </a:xfrm>
          <a:prstGeom prst="rect">
            <a:avLst/>
          </a:prstGeom>
          <a:noFill/>
        </p:spPr>
        <p:txBody>
          <a:bodyPr wrap="square" rtlCol="0">
            <a:spAutoFit/>
          </a:bodyPr>
          <a:lstStyle/>
          <a:p>
            <a:pPr algn="ctr"/>
            <a:r>
              <a:rPr lang="en-US" sz="1000" b="1" dirty="0" smtClean="0">
                <a:latin typeface="Helvetica Neue"/>
                <a:cs typeface="Helvetica Neue"/>
              </a:rPr>
              <a:t>FROM</a:t>
            </a:r>
            <a:endParaRPr lang="en-US" sz="1000" b="1" dirty="0">
              <a:latin typeface="Helvetica Neue"/>
              <a:cs typeface="Helvetica Neue"/>
            </a:endParaRPr>
          </a:p>
        </p:txBody>
      </p:sp>
      <p:sp>
        <p:nvSpPr>
          <p:cNvPr id="28" name="TextBox 27"/>
          <p:cNvSpPr txBox="1"/>
          <p:nvPr/>
        </p:nvSpPr>
        <p:spPr>
          <a:xfrm>
            <a:off x="4914896" y="1806356"/>
            <a:ext cx="931334" cy="246221"/>
          </a:xfrm>
          <a:prstGeom prst="rect">
            <a:avLst/>
          </a:prstGeom>
          <a:noFill/>
        </p:spPr>
        <p:txBody>
          <a:bodyPr wrap="square" rtlCol="0">
            <a:spAutoFit/>
          </a:bodyPr>
          <a:lstStyle/>
          <a:p>
            <a:pPr algn="ctr"/>
            <a:r>
              <a:rPr lang="en-US" sz="1000" b="1" dirty="0" smtClean="0">
                <a:latin typeface="Helvetica Neue"/>
                <a:cs typeface="Helvetica Neue"/>
              </a:rPr>
              <a:t>FROM</a:t>
            </a:r>
            <a:endParaRPr lang="en-US" sz="1000" b="1" dirty="0">
              <a:latin typeface="Helvetica Neue"/>
              <a:cs typeface="Helvetica Neue"/>
            </a:endParaRPr>
          </a:p>
        </p:txBody>
      </p:sp>
      <p:sp>
        <p:nvSpPr>
          <p:cNvPr id="3" name="TextBox 2"/>
          <p:cNvSpPr txBox="1"/>
          <p:nvPr/>
        </p:nvSpPr>
        <p:spPr>
          <a:xfrm>
            <a:off x="1159932" y="998240"/>
            <a:ext cx="2226734" cy="1015663"/>
          </a:xfrm>
          <a:prstGeom prst="rect">
            <a:avLst/>
          </a:prstGeom>
          <a:noFill/>
        </p:spPr>
        <p:txBody>
          <a:bodyPr wrap="square" rtlCol="0">
            <a:spAutoFit/>
          </a:bodyPr>
          <a:lstStyle/>
          <a:p>
            <a:pPr algn="ctr"/>
            <a:r>
              <a:rPr lang="en-US" sz="6000" b="1" dirty="0" smtClean="0">
                <a:solidFill>
                  <a:srgbClr val="99CCFF"/>
                </a:solidFill>
                <a:latin typeface="Helvetica Neue"/>
                <a:cs typeface="Helvetica Neue"/>
              </a:rPr>
              <a:t>92</a:t>
            </a:r>
            <a:endParaRPr lang="en-US" sz="6000" b="1" dirty="0">
              <a:solidFill>
                <a:srgbClr val="99CCFF"/>
              </a:solidFill>
              <a:latin typeface="Helvetica Neue"/>
              <a:cs typeface="Helvetica Neue"/>
            </a:endParaRPr>
          </a:p>
        </p:txBody>
      </p:sp>
      <p:sp>
        <p:nvSpPr>
          <p:cNvPr id="30" name="TextBox 29"/>
          <p:cNvSpPr txBox="1"/>
          <p:nvPr/>
        </p:nvSpPr>
        <p:spPr>
          <a:xfrm>
            <a:off x="4329152" y="993538"/>
            <a:ext cx="2226734" cy="1015663"/>
          </a:xfrm>
          <a:prstGeom prst="rect">
            <a:avLst/>
          </a:prstGeom>
          <a:noFill/>
        </p:spPr>
        <p:txBody>
          <a:bodyPr wrap="square" rtlCol="0">
            <a:spAutoFit/>
          </a:bodyPr>
          <a:lstStyle/>
          <a:p>
            <a:pPr algn="ctr"/>
            <a:r>
              <a:rPr lang="en-US" sz="6000" b="1" dirty="0" smtClean="0">
                <a:solidFill>
                  <a:srgbClr val="99CCFF"/>
                </a:solidFill>
                <a:latin typeface="Helvetica Neue"/>
                <a:cs typeface="Helvetica Neue"/>
              </a:rPr>
              <a:t>109</a:t>
            </a:r>
            <a:endParaRPr lang="en-US" sz="6000" b="1" dirty="0">
              <a:solidFill>
                <a:srgbClr val="99CCFF"/>
              </a:solidFill>
              <a:latin typeface="Helvetica Neue"/>
              <a:cs typeface="Helvetica Neue"/>
            </a:endParaRPr>
          </a:p>
        </p:txBody>
      </p:sp>
      <p:sp>
        <p:nvSpPr>
          <p:cNvPr id="32" name="TextBox 31"/>
          <p:cNvSpPr txBox="1"/>
          <p:nvPr/>
        </p:nvSpPr>
        <p:spPr>
          <a:xfrm>
            <a:off x="504053" y="6687952"/>
            <a:ext cx="6904278" cy="292388"/>
          </a:xfrm>
          <a:prstGeom prst="rect">
            <a:avLst/>
          </a:prstGeom>
          <a:noFill/>
        </p:spPr>
        <p:txBody>
          <a:bodyPr wrap="square" rtlCol="0">
            <a:spAutoFit/>
          </a:bodyPr>
          <a:lstStyle/>
          <a:p>
            <a:r>
              <a:rPr lang="en-US" sz="1300" b="1" i="1" dirty="0">
                <a:solidFill>
                  <a:srgbClr val="99CCFF"/>
                </a:solidFill>
                <a:latin typeface="Helvetica Neue"/>
                <a:cs typeface="Helvetica Neue"/>
              </a:rPr>
              <a:t>Strategic Outcomes…</a:t>
            </a:r>
            <a:r>
              <a:rPr lang="en-US" sz="1300" dirty="0" smtClean="0">
                <a:solidFill>
                  <a:srgbClr val="99CCFF"/>
                </a:solidFill>
                <a:latin typeface="Helvetica Neue"/>
                <a:cs typeface="Helvetica Neue"/>
              </a:rPr>
              <a:t> </a:t>
            </a:r>
            <a:r>
              <a:rPr lang="en-US" sz="1300" dirty="0">
                <a:solidFill>
                  <a:schemeClr val="bg1"/>
                </a:solidFill>
                <a:latin typeface="Helvetica Neue"/>
                <a:cs typeface="Helvetica Neue"/>
              </a:rPr>
              <a:t>How did our social media communication affect our organization?</a:t>
            </a:r>
          </a:p>
        </p:txBody>
      </p:sp>
      <p:sp>
        <p:nvSpPr>
          <p:cNvPr id="33" name="TextBox 32"/>
          <p:cNvSpPr txBox="1"/>
          <p:nvPr/>
        </p:nvSpPr>
        <p:spPr>
          <a:xfrm>
            <a:off x="554855" y="4880320"/>
            <a:ext cx="6665417" cy="292388"/>
          </a:xfrm>
          <a:prstGeom prst="rect">
            <a:avLst/>
          </a:prstGeom>
          <a:noFill/>
        </p:spPr>
        <p:txBody>
          <a:bodyPr wrap="square" rtlCol="0">
            <a:spAutoFit/>
          </a:bodyPr>
          <a:lstStyle/>
          <a:p>
            <a:r>
              <a:rPr lang="en-US" sz="1300" b="1" i="1" dirty="0" smtClean="0">
                <a:solidFill>
                  <a:srgbClr val="99CCFF"/>
                </a:solidFill>
                <a:latin typeface="Helvetica Neue"/>
                <a:cs typeface="Helvetica Neue"/>
              </a:rPr>
              <a:t>Campaigns…</a:t>
            </a:r>
            <a:r>
              <a:rPr lang="en-US" sz="1300" dirty="0" smtClean="0">
                <a:solidFill>
                  <a:srgbClr val="99CCFF"/>
                </a:solidFill>
                <a:latin typeface="Helvetica Neue"/>
                <a:cs typeface="Helvetica Neue"/>
              </a:rPr>
              <a:t> </a:t>
            </a:r>
            <a:r>
              <a:rPr lang="en-US" sz="1300" dirty="0">
                <a:solidFill>
                  <a:schemeClr val="bg1"/>
                </a:solidFill>
                <a:latin typeface="Helvetica Neue"/>
                <a:cs typeface="Helvetica Neue"/>
              </a:rPr>
              <a:t>How did our coordinated </a:t>
            </a:r>
            <a:r>
              <a:rPr lang="en-US" sz="1300" dirty="0" smtClean="0">
                <a:solidFill>
                  <a:schemeClr val="bg1"/>
                </a:solidFill>
                <a:latin typeface="Helvetica Neue"/>
                <a:cs typeface="Helvetica Neue"/>
              </a:rPr>
              <a:t>social media </a:t>
            </a:r>
            <a:r>
              <a:rPr lang="en-US" sz="1300" dirty="0">
                <a:solidFill>
                  <a:schemeClr val="bg1"/>
                </a:solidFill>
                <a:latin typeface="Helvetica Neue"/>
                <a:cs typeface="Helvetica Neue"/>
              </a:rPr>
              <a:t>projects </a:t>
            </a:r>
            <a:r>
              <a:rPr lang="en-US" sz="1300" dirty="0" smtClean="0">
                <a:solidFill>
                  <a:schemeClr val="bg1"/>
                </a:solidFill>
                <a:latin typeface="Helvetica Neue"/>
                <a:cs typeface="Helvetica Neue"/>
              </a:rPr>
              <a:t>perform?</a:t>
            </a:r>
            <a:endParaRPr lang="en-US" sz="1300" dirty="0">
              <a:solidFill>
                <a:schemeClr val="bg1"/>
              </a:solidFill>
              <a:latin typeface="Helvetica Neue"/>
              <a:cs typeface="Helvetica Neue"/>
            </a:endParaRPr>
          </a:p>
        </p:txBody>
      </p:sp>
      <p:sp>
        <p:nvSpPr>
          <p:cNvPr id="34" name="TextBox 33"/>
          <p:cNvSpPr txBox="1"/>
          <p:nvPr/>
        </p:nvSpPr>
        <p:spPr>
          <a:xfrm>
            <a:off x="554855" y="2814452"/>
            <a:ext cx="6665417" cy="292388"/>
          </a:xfrm>
          <a:prstGeom prst="rect">
            <a:avLst/>
          </a:prstGeom>
          <a:noFill/>
        </p:spPr>
        <p:txBody>
          <a:bodyPr wrap="square" rtlCol="0">
            <a:spAutoFit/>
          </a:bodyPr>
          <a:lstStyle/>
          <a:p>
            <a:r>
              <a:rPr lang="en-US" sz="1300" b="1" i="1" smtClean="0">
                <a:solidFill>
                  <a:srgbClr val="99CCFF"/>
                </a:solidFill>
                <a:latin typeface="Helvetica Neue"/>
                <a:cs typeface="Helvetica Neue"/>
              </a:rPr>
              <a:t>The Buzz…</a:t>
            </a:r>
            <a:r>
              <a:rPr lang="en-US" sz="1300" smtClean="0">
                <a:solidFill>
                  <a:srgbClr val="99CCFF"/>
                </a:solidFill>
                <a:latin typeface="Helvetica Neue"/>
                <a:cs typeface="Helvetica Neue"/>
              </a:rPr>
              <a:t> </a:t>
            </a:r>
            <a:r>
              <a:rPr lang="en-US" sz="1300" dirty="0">
                <a:solidFill>
                  <a:schemeClr val="bg1"/>
                </a:solidFill>
                <a:latin typeface="Helvetica Neue"/>
                <a:cs typeface="Helvetica Neue"/>
              </a:rPr>
              <a:t>What are people saying about us on social media?</a:t>
            </a:r>
          </a:p>
        </p:txBody>
      </p:sp>
      <p:sp>
        <p:nvSpPr>
          <p:cNvPr id="35" name="TextBox 34"/>
          <p:cNvSpPr txBox="1"/>
          <p:nvPr/>
        </p:nvSpPr>
        <p:spPr>
          <a:xfrm>
            <a:off x="554855" y="528452"/>
            <a:ext cx="6665417" cy="292388"/>
          </a:xfrm>
          <a:prstGeom prst="rect">
            <a:avLst/>
          </a:prstGeom>
          <a:noFill/>
        </p:spPr>
        <p:txBody>
          <a:bodyPr wrap="square" rtlCol="0">
            <a:spAutoFit/>
          </a:bodyPr>
          <a:lstStyle/>
          <a:p>
            <a:r>
              <a:rPr lang="en-US" sz="1300" b="1" i="1" dirty="0" smtClean="0">
                <a:solidFill>
                  <a:srgbClr val="99CCFF"/>
                </a:solidFill>
                <a:latin typeface="Helvetica Neue"/>
                <a:cs typeface="Helvetica Neue"/>
              </a:rPr>
              <a:t>Loyalty…</a:t>
            </a:r>
            <a:r>
              <a:rPr lang="en-US" sz="1300" dirty="0" smtClean="0">
                <a:solidFill>
                  <a:srgbClr val="99CCFF"/>
                </a:solidFill>
                <a:latin typeface="Helvetica Neue"/>
                <a:cs typeface="Helvetica Neue"/>
              </a:rPr>
              <a:t> </a:t>
            </a:r>
            <a:r>
              <a:rPr lang="en-US" sz="1300" dirty="0">
                <a:solidFill>
                  <a:schemeClr val="bg1"/>
                </a:solidFill>
                <a:latin typeface="Helvetica Neue"/>
                <a:cs typeface="Helvetica Neue"/>
              </a:rPr>
              <a:t>Which social networking sites </a:t>
            </a:r>
            <a:r>
              <a:rPr lang="en-US" sz="1300" dirty="0" smtClean="0">
                <a:solidFill>
                  <a:schemeClr val="bg1"/>
                </a:solidFill>
                <a:latin typeface="Helvetica Neue"/>
                <a:cs typeface="Helvetica Neue"/>
              </a:rPr>
              <a:t>sent the most repeat visitors </a:t>
            </a:r>
            <a:r>
              <a:rPr lang="en-US" sz="1300" dirty="0">
                <a:solidFill>
                  <a:schemeClr val="bg1"/>
                </a:solidFill>
                <a:latin typeface="Helvetica Neue"/>
                <a:cs typeface="Helvetica Neue"/>
              </a:rPr>
              <a:t>to m</a:t>
            </a:r>
            <a:r>
              <a:rPr lang="en-US" sz="1300" dirty="0" smtClean="0">
                <a:solidFill>
                  <a:schemeClr val="bg1"/>
                </a:solidFill>
                <a:latin typeface="Helvetica Neue"/>
                <a:cs typeface="Helvetica Neue"/>
              </a:rPr>
              <a:t>tyhd.org?</a:t>
            </a:r>
            <a:endParaRPr lang="en-US" sz="1300" dirty="0">
              <a:solidFill>
                <a:schemeClr val="bg1"/>
              </a:solidFill>
              <a:latin typeface="Helvetica Neue"/>
              <a:cs typeface="Helvetica Neue"/>
            </a:endParaRPr>
          </a:p>
        </p:txBody>
      </p:sp>
      <p:sp>
        <p:nvSpPr>
          <p:cNvPr id="36" name="TextBox 35"/>
          <p:cNvSpPr txBox="1"/>
          <p:nvPr/>
        </p:nvSpPr>
        <p:spPr>
          <a:xfrm>
            <a:off x="457200" y="5419724"/>
            <a:ext cx="6724686" cy="897618"/>
          </a:xfrm>
          <a:prstGeom prst="rect">
            <a:avLst/>
          </a:prstGeom>
          <a:noFill/>
          <a:ln>
            <a:noFill/>
          </a:ln>
          <a:effectLst>
            <a:outerShdw blurRad="40000" dist="23000" dir="5400000" rotWithShape="0">
              <a:schemeClr val="bg1">
                <a:alpha val="35000"/>
              </a:scheme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nSpc>
                <a:spcPct val="150000"/>
              </a:lnSpc>
            </a:pPr>
            <a:r>
              <a:rPr lang="en-US" sz="900" b="1" dirty="0">
                <a:solidFill>
                  <a:schemeClr val="tx1"/>
                </a:solidFill>
                <a:latin typeface="Helvetica Neue"/>
                <a:cs typeface="Helvetica Neue"/>
              </a:rPr>
              <a:t>Plugged In </a:t>
            </a:r>
            <a:r>
              <a:rPr lang="en-US" sz="900" dirty="0">
                <a:solidFill>
                  <a:schemeClr val="tx1"/>
                </a:solidFill>
                <a:latin typeface="Helvetica Neue"/>
                <a:cs typeface="Helvetica Neue"/>
              </a:rPr>
              <a:t>is a </a:t>
            </a:r>
            <a:r>
              <a:rPr lang="en-US" sz="900" dirty="0" smtClean="0">
                <a:solidFill>
                  <a:schemeClr val="tx1"/>
                </a:solidFill>
                <a:latin typeface="Helvetica Neue"/>
                <a:cs typeface="Helvetica Neue"/>
              </a:rPr>
              <a:t>new communications strategy to </a:t>
            </a:r>
            <a:r>
              <a:rPr lang="en-US" sz="900" dirty="0">
                <a:solidFill>
                  <a:schemeClr val="tx1"/>
                </a:solidFill>
                <a:latin typeface="Helvetica Neue"/>
                <a:cs typeface="Helvetica Neue"/>
              </a:rPr>
              <a:t>help </a:t>
            </a:r>
            <a:r>
              <a:rPr lang="en-US" sz="900" dirty="0" smtClean="0">
                <a:solidFill>
                  <a:schemeClr val="tx1"/>
                </a:solidFill>
                <a:latin typeface="Helvetica Neue"/>
                <a:cs typeface="Helvetica Neue"/>
              </a:rPr>
              <a:t>Monterey County Health Department </a:t>
            </a:r>
            <a:r>
              <a:rPr lang="en-US" sz="900" dirty="0">
                <a:solidFill>
                  <a:schemeClr val="tx1"/>
                </a:solidFill>
                <a:latin typeface="Helvetica Neue"/>
                <a:cs typeface="Helvetica Neue"/>
              </a:rPr>
              <a:t>react in real time to inject germane </a:t>
            </a:r>
            <a:r>
              <a:rPr lang="en-US" sz="900" dirty="0" smtClean="0">
                <a:solidFill>
                  <a:schemeClr val="tx1"/>
                </a:solidFill>
                <a:latin typeface="Helvetica Neue"/>
                <a:cs typeface="Helvetica Neue"/>
              </a:rPr>
              <a:t>Health Department </a:t>
            </a:r>
            <a:r>
              <a:rPr lang="en-US" sz="900" dirty="0">
                <a:solidFill>
                  <a:schemeClr val="tx1"/>
                </a:solidFill>
                <a:latin typeface="Helvetica Neue"/>
                <a:cs typeface="Helvetica Neue"/>
              </a:rPr>
              <a:t>work (reports, testimonies, images, and other products) into public conversations about breaking news. </a:t>
            </a:r>
            <a:r>
              <a:rPr lang="en-US" sz="900" dirty="0" smtClean="0">
                <a:solidFill>
                  <a:schemeClr val="tx1"/>
                </a:solidFill>
                <a:latin typeface="Helvetica Neue"/>
                <a:cs typeface="Helvetica Neue"/>
              </a:rPr>
              <a:t>We will have media liaisons in each Bureau  to support this social media approach with the goal of more coordinated social media messaging from across the Health Department.</a:t>
            </a:r>
            <a:endParaRPr lang="en-US" sz="900" dirty="0">
              <a:solidFill>
                <a:schemeClr val="tx1"/>
              </a:solidFill>
              <a:latin typeface="Helvetica Neue"/>
              <a:cs typeface="Helvetica Neue"/>
            </a:endParaRPr>
          </a:p>
        </p:txBody>
      </p:sp>
      <p:sp>
        <p:nvSpPr>
          <p:cNvPr id="39" name="TextBox 38"/>
          <p:cNvSpPr txBox="1"/>
          <p:nvPr/>
        </p:nvSpPr>
        <p:spPr>
          <a:xfrm>
            <a:off x="364353" y="8314268"/>
            <a:ext cx="2412712" cy="507831"/>
          </a:xfrm>
          <a:prstGeom prst="rect">
            <a:avLst/>
          </a:prstGeom>
          <a:noFill/>
        </p:spPr>
        <p:txBody>
          <a:bodyPr wrap="square" rtlCol="0">
            <a:spAutoFit/>
          </a:bodyPr>
          <a:lstStyle/>
          <a:p>
            <a:pPr algn="ctr"/>
            <a:r>
              <a:rPr lang="en-US" sz="900" dirty="0">
                <a:latin typeface="Helvetica Neue"/>
                <a:cs typeface="Helvetica Neue"/>
              </a:rPr>
              <a:t>Our social media communications have </a:t>
            </a:r>
            <a:r>
              <a:rPr lang="en-US" sz="900" dirty="0" smtClean="0">
                <a:latin typeface="Helvetica Neue"/>
                <a:cs typeface="Helvetica Neue"/>
              </a:rPr>
              <a:t>grown, </a:t>
            </a:r>
            <a:r>
              <a:rPr lang="en-US" sz="900" dirty="0">
                <a:latin typeface="Helvetica Neue"/>
                <a:cs typeface="Helvetica Neue"/>
              </a:rPr>
              <a:t>both in reach and in the number and type of platforms we use</a:t>
            </a:r>
          </a:p>
        </p:txBody>
      </p:sp>
      <p:sp>
        <p:nvSpPr>
          <p:cNvPr id="40" name="TextBox 39"/>
          <p:cNvSpPr txBox="1"/>
          <p:nvPr/>
        </p:nvSpPr>
        <p:spPr>
          <a:xfrm>
            <a:off x="2874428" y="8195734"/>
            <a:ext cx="2057400" cy="646331"/>
          </a:xfrm>
          <a:prstGeom prst="rect">
            <a:avLst/>
          </a:prstGeom>
          <a:noFill/>
        </p:spPr>
        <p:txBody>
          <a:bodyPr wrap="square" rtlCol="0">
            <a:spAutoFit/>
          </a:bodyPr>
          <a:lstStyle/>
          <a:p>
            <a:pPr algn="ctr"/>
            <a:r>
              <a:rPr lang="en-US" sz="900" dirty="0" smtClean="0">
                <a:latin typeface="Helvetica Neue"/>
                <a:cs typeface="Helvetica Neue"/>
              </a:rPr>
              <a:t>This quarter we </a:t>
            </a:r>
            <a:r>
              <a:rPr lang="en-US" sz="900" dirty="0">
                <a:latin typeface="Helvetica Neue"/>
                <a:cs typeface="Helvetica Neue"/>
              </a:rPr>
              <a:t>have focused more on social media </a:t>
            </a:r>
            <a:r>
              <a:rPr lang="en-US" sz="900" dirty="0" smtClean="0">
                <a:latin typeface="Helvetica Neue"/>
                <a:cs typeface="Helvetica Neue"/>
              </a:rPr>
              <a:t>strategies and analyses in order to better highlight our work for the public</a:t>
            </a:r>
            <a:endParaRPr lang="en-US" sz="900" dirty="0">
              <a:latin typeface="Helvetica Neue"/>
              <a:cs typeface="Helvetica Neue"/>
            </a:endParaRPr>
          </a:p>
        </p:txBody>
      </p:sp>
      <p:sp>
        <p:nvSpPr>
          <p:cNvPr id="41" name="TextBox 40"/>
          <p:cNvSpPr txBox="1"/>
          <p:nvPr/>
        </p:nvSpPr>
        <p:spPr>
          <a:xfrm>
            <a:off x="5060950" y="8178796"/>
            <a:ext cx="2254250" cy="646331"/>
          </a:xfrm>
          <a:prstGeom prst="rect">
            <a:avLst/>
          </a:prstGeom>
          <a:noFill/>
        </p:spPr>
        <p:txBody>
          <a:bodyPr wrap="square" rtlCol="0">
            <a:spAutoFit/>
          </a:bodyPr>
          <a:lstStyle/>
          <a:p>
            <a:pPr algn="ctr"/>
            <a:r>
              <a:rPr lang="en-US" sz="900" dirty="0">
                <a:latin typeface="Helvetica Neue"/>
                <a:cs typeface="Helvetica Neue"/>
              </a:rPr>
              <a:t>We better serve </a:t>
            </a:r>
            <a:r>
              <a:rPr lang="en-US" sz="900" dirty="0" smtClean="0">
                <a:latin typeface="Helvetica Neue"/>
                <a:cs typeface="Helvetica Neue"/>
              </a:rPr>
              <a:t>Monterey County residents </a:t>
            </a:r>
            <a:r>
              <a:rPr lang="en-US" sz="900" dirty="0">
                <a:latin typeface="Helvetica Neue"/>
                <a:cs typeface="Helvetica Neue"/>
              </a:rPr>
              <a:t>and maintain our relevance, by providing them information on </a:t>
            </a:r>
            <a:r>
              <a:rPr lang="en-US" sz="900" dirty="0" smtClean="0">
                <a:latin typeface="Helvetica Neue"/>
                <a:cs typeface="Helvetica Neue"/>
              </a:rPr>
              <a:t>commonly used social media platforms </a:t>
            </a:r>
            <a:endParaRPr lang="en-US" sz="900" dirty="0">
              <a:latin typeface="Helvetica Neue"/>
              <a:cs typeface="Helvetica Neue"/>
            </a:endParaRPr>
          </a:p>
        </p:txBody>
      </p:sp>
      <p:sp>
        <p:nvSpPr>
          <p:cNvPr id="42" name="TextBox 41"/>
          <p:cNvSpPr txBox="1"/>
          <p:nvPr/>
        </p:nvSpPr>
        <p:spPr>
          <a:xfrm>
            <a:off x="1132986" y="3445932"/>
            <a:ext cx="1515534" cy="369332"/>
          </a:xfrm>
          <a:prstGeom prst="rect">
            <a:avLst/>
          </a:prstGeom>
          <a:noFill/>
        </p:spPr>
        <p:txBody>
          <a:bodyPr wrap="square" rtlCol="0">
            <a:spAutoFit/>
          </a:bodyPr>
          <a:lstStyle/>
          <a:p>
            <a:r>
              <a:rPr lang="en-US" sz="900" b="1" dirty="0" smtClean="0">
                <a:solidFill>
                  <a:schemeClr val="bg1"/>
                </a:solidFill>
                <a:latin typeface="Helvetica Neue"/>
                <a:cs typeface="Helvetica Neue"/>
              </a:rPr>
              <a:t>@</a:t>
            </a:r>
            <a:r>
              <a:rPr lang="en-US" sz="900" b="1" dirty="0" err="1" smtClean="0">
                <a:solidFill>
                  <a:schemeClr val="bg1"/>
                </a:solidFill>
                <a:latin typeface="Helvetica Neue"/>
                <a:cs typeface="Helvetica Neue"/>
              </a:rPr>
              <a:t>MCOE_Now</a:t>
            </a:r>
            <a:endParaRPr lang="en-US" sz="900" b="1" dirty="0" smtClean="0">
              <a:solidFill>
                <a:schemeClr val="bg1"/>
              </a:solidFill>
              <a:latin typeface="Helvetica Neue"/>
              <a:cs typeface="Helvetica Neue"/>
            </a:endParaRPr>
          </a:p>
          <a:p>
            <a:r>
              <a:rPr lang="en-US" sz="900" b="1" dirty="0" smtClean="0">
                <a:solidFill>
                  <a:schemeClr val="bg1"/>
                </a:solidFill>
                <a:latin typeface="Helvetica Neue"/>
                <a:cs typeface="Helvetica Neue"/>
              </a:rPr>
              <a:t>January 12, 2016</a:t>
            </a:r>
            <a:endParaRPr lang="en-US" sz="900" b="1" dirty="0">
              <a:solidFill>
                <a:schemeClr val="bg1"/>
              </a:solidFill>
              <a:latin typeface="Helvetica Neue"/>
              <a:cs typeface="Helvetica Neue"/>
            </a:endParaRPr>
          </a:p>
        </p:txBody>
      </p:sp>
      <p:sp>
        <p:nvSpPr>
          <p:cNvPr id="43" name="TextBox 42"/>
          <p:cNvSpPr txBox="1"/>
          <p:nvPr/>
        </p:nvSpPr>
        <p:spPr>
          <a:xfrm>
            <a:off x="3427452" y="3445932"/>
            <a:ext cx="1515534" cy="369332"/>
          </a:xfrm>
          <a:prstGeom prst="rect">
            <a:avLst/>
          </a:prstGeom>
          <a:noFill/>
        </p:spPr>
        <p:txBody>
          <a:bodyPr wrap="square" rtlCol="0">
            <a:spAutoFit/>
          </a:bodyPr>
          <a:lstStyle/>
          <a:p>
            <a:r>
              <a:rPr lang="en-US" sz="900" b="1" dirty="0" smtClean="0">
                <a:solidFill>
                  <a:schemeClr val="bg1"/>
                </a:solidFill>
                <a:latin typeface="Helvetica Neue"/>
                <a:cs typeface="Helvetica Neue"/>
              </a:rPr>
              <a:t>@</a:t>
            </a:r>
            <a:r>
              <a:rPr lang="en-US" sz="900" b="1" dirty="0" err="1" smtClean="0">
                <a:solidFill>
                  <a:schemeClr val="bg1"/>
                </a:solidFill>
                <a:latin typeface="Helvetica Neue"/>
                <a:cs typeface="Helvetica Neue"/>
              </a:rPr>
              <a:t>DelColibri</a:t>
            </a:r>
            <a:r>
              <a:rPr lang="en-US" sz="900" b="1" dirty="0" smtClean="0">
                <a:solidFill>
                  <a:schemeClr val="bg1"/>
                </a:solidFill>
                <a:latin typeface="Helvetica Neue"/>
                <a:cs typeface="Helvetica Neue"/>
              </a:rPr>
              <a:t> </a:t>
            </a:r>
          </a:p>
          <a:p>
            <a:r>
              <a:rPr lang="en-US" sz="900" b="1" dirty="0" smtClean="0">
                <a:solidFill>
                  <a:schemeClr val="bg1"/>
                </a:solidFill>
                <a:latin typeface="Helvetica Neue"/>
                <a:cs typeface="Helvetica Neue"/>
              </a:rPr>
              <a:t>January 29, 2016</a:t>
            </a:r>
            <a:endParaRPr lang="en-US" sz="900" b="1" dirty="0">
              <a:solidFill>
                <a:schemeClr val="bg1"/>
              </a:solidFill>
              <a:latin typeface="Helvetica Neue"/>
              <a:cs typeface="Helvetica Neue"/>
            </a:endParaRPr>
          </a:p>
        </p:txBody>
      </p:sp>
      <p:sp>
        <p:nvSpPr>
          <p:cNvPr id="44" name="TextBox 43"/>
          <p:cNvSpPr txBox="1"/>
          <p:nvPr/>
        </p:nvSpPr>
        <p:spPr>
          <a:xfrm>
            <a:off x="5696787" y="3445932"/>
            <a:ext cx="1515534" cy="369332"/>
          </a:xfrm>
          <a:prstGeom prst="rect">
            <a:avLst/>
          </a:prstGeom>
          <a:noFill/>
        </p:spPr>
        <p:txBody>
          <a:bodyPr wrap="square" rtlCol="0">
            <a:spAutoFit/>
          </a:bodyPr>
          <a:lstStyle/>
          <a:p>
            <a:r>
              <a:rPr lang="en-US" sz="900" b="1" dirty="0" smtClean="0">
                <a:solidFill>
                  <a:schemeClr val="bg1"/>
                </a:solidFill>
                <a:latin typeface="Helvetica Neue"/>
                <a:cs typeface="Helvetica Neue"/>
              </a:rPr>
              <a:t>@</a:t>
            </a:r>
            <a:r>
              <a:rPr lang="en-US" sz="900" b="1" dirty="0" err="1" smtClean="0">
                <a:solidFill>
                  <a:schemeClr val="bg1"/>
                </a:solidFill>
                <a:latin typeface="Helvetica Neue"/>
                <a:cs typeface="Helvetica Neue"/>
              </a:rPr>
              <a:t>BikeMonterey</a:t>
            </a:r>
            <a:endParaRPr lang="en-US" sz="900" b="1" dirty="0">
              <a:solidFill>
                <a:schemeClr val="bg1"/>
              </a:solidFill>
              <a:latin typeface="Helvetica Neue"/>
              <a:cs typeface="Helvetica Neue"/>
            </a:endParaRPr>
          </a:p>
          <a:p>
            <a:r>
              <a:rPr lang="en-US" sz="900" b="1" dirty="0" smtClean="0">
                <a:solidFill>
                  <a:schemeClr val="bg1"/>
                </a:solidFill>
                <a:latin typeface="Helvetica Neue"/>
                <a:cs typeface="Helvetica Neue"/>
              </a:rPr>
              <a:t>March 14, 2016</a:t>
            </a:r>
            <a:endParaRPr lang="en-US" sz="900" b="1" dirty="0">
              <a:solidFill>
                <a:schemeClr val="bg1"/>
              </a:solidFill>
              <a:latin typeface="Helvetica Neue"/>
              <a:cs typeface="Helvetica Neue"/>
            </a:endParaRPr>
          </a:p>
        </p:txBody>
      </p:sp>
      <p:sp>
        <p:nvSpPr>
          <p:cNvPr id="47" name="TextBox 46"/>
          <p:cNvSpPr txBox="1"/>
          <p:nvPr/>
        </p:nvSpPr>
        <p:spPr>
          <a:xfrm>
            <a:off x="5121435" y="3822342"/>
            <a:ext cx="2114230" cy="738664"/>
          </a:xfrm>
          <a:prstGeom prst="rect">
            <a:avLst/>
          </a:prstGeom>
          <a:noFill/>
        </p:spPr>
        <p:txBody>
          <a:bodyPr wrap="square" rtlCol="0">
            <a:spAutoFit/>
          </a:bodyPr>
          <a:lstStyle/>
          <a:p>
            <a:r>
              <a:rPr lang="en-US" sz="1050" dirty="0">
                <a:solidFill>
                  <a:schemeClr val="bg1"/>
                </a:solidFill>
                <a:hlinkClick r:id="rId4"/>
              </a:rPr>
              <a:t>@</a:t>
            </a:r>
            <a:r>
              <a:rPr lang="en-US" sz="1050" b="1" dirty="0">
                <a:solidFill>
                  <a:schemeClr val="bg1"/>
                </a:solidFill>
                <a:hlinkClick r:id="rId4"/>
              </a:rPr>
              <a:t>MCHDPIO</a:t>
            </a:r>
            <a:r>
              <a:rPr lang="en-US" sz="1050" dirty="0">
                <a:solidFill>
                  <a:schemeClr val="bg1"/>
                </a:solidFill>
              </a:rPr>
              <a:t> </a:t>
            </a:r>
            <a:r>
              <a:rPr lang="en-US" sz="1050" dirty="0">
                <a:solidFill>
                  <a:schemeClr val="bg1"/>
                </a:solidFill>
                <a:hlinkClick r:id="rId14"/>
              </a:rPr>
              <a:t>@</a:t>
            </a:r>
            <a:r>
              <a:rPr lang="en-US" sz="1050" dirty="0" err="1">
                <a:solidFill>
                  <a:schemeClr val="bg1"/>
                </a:solidFill>
                <a:hlinkClick r:id="rId14"/>
              </a:rPr>
              <a:t>MelendezSalinas</a:t>
            </a:r>
            <a:r>
              <a:rPr lang="en-US" sz="1050" dirty="0">
                <a:solidFill>
                  <a:schemeClr val="bg1"/>
                </a:solidFill>
              </a:rPr>
              <a:t> </a:t>
            </a:r>
            <a:r>
              <a:rPr lang="en-US" sz="1050" dirty="0">
                <a:solidFill>
                  <a:schemeClr val="bg1"/>
                </a:solidFill>
                <a:hlinkClick r:id="rId15"/>
              </a:rPr>
              <a:t>#</a:t>
            </a:r>
            <a:r>
              <a:rPr lang="en-US" sz="1050" dirty="0" err="1">
                <a:solidFill>
                  <a:schemeClr val="bg1"/>
                </a:solidFill>
                <a:hlinkClick r:id="rId15"/>
              </a:rPr>
              <a:t>SafeRoutesToSchool</a:t>
            </a:r>
            <a:r>
              <a:rPr lang="en-US" sz="1050" dirty="0">
                <a:solidFill>
                  <a:schemeClr val="bg1"/>
                </a:solidFill>
              </a:rPr>
              <a:t> How about Seaside &amp; other local schools? Speed safety cameras? </a:t>
            </a:r>
            <a:r>
              <a:rPr lang="en-US" sz="1050" dirty="0">
                <a:solidFill>
                  <a:schemeClr val="bg1"/>
                </a:solidFill>
                <a:hlinkClick r:id="rId16"/>
              </a:rPr>
              <a:t>#SRTS</a:t>
            </a:r>
            <a:r>
              <a:rPr lang="en-US" sz="1050" dirty="0" smtClean="0">
                <a:solidFill>
                  <a:schemeClr val="bg1"/>
                </a:solidFill>
              </a:rPr>
              <a:t> </a:t>
            </a:r>
            <a:endParaRPr lang="en-US" sz="1050" dirty="0">
              <a:solidFill>
                <a:schemeClr val="bg1"/>
              </a:solidFill>
              <a:latin typeface="Helvetica Neue"/>
            </a:endParaRPr>
          </a:p>
        </p:txBody>
      </p:sp>
      <p:cxnSp>
        <p:nvCxnSpPr>
          <p:cNvPr id="49" name="Straight Connector 48"/>
          <p:cNvCxnSpPr/>
          <p:nvPr/>
        </p:nvCxnSpPr>
        <p:spPr>
          <a:xfrm>
            <a:off x="660400" y="3815264"/>
            <a:ext cx="1888065" cy="0"/>
          </a:xfrm>
          <a:prstGeom prst="line">
            <a:avLst/>
          </a:prstGeom>
          <a:ln>
            <a:solidFill>
              <a:srgbClr val="99CCFF"/>
            </a:solidFill>
          </a:ln>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a:off x="2963333" y="3815264"/>
            <a:ext cx="1888065" cy="0"/>
          </a:xfrm>
          <a:prstGeom prst="line">
            <a:avLst/>
          </a:prstGeom>
          <a:ln>
            <a:solidFill>
              <a:srgbClr val="99CCFF"/>
            </a:solidFill>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5244042" y="3817326"/>
            <a:ext cx="1888065" cy="0"/>
          </a:xfrm>
          <a:prstGeom prst="line">
            <a:avLst/>
          </a:prstGeom>
          <a:ln>
            <a:solidFill>
              <a:srgbClr val="99CCFF"/>
            </a:solidFill>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1011766" y="9499603"/>
            <a:ext cx="4055534" cy="630942"/>
          </a:xfrm>
          <a:prstGeom prst="rect">
            <a:avLst/>
          </a:prstGeom>
          <a:noFill/>
        </p:spPr>
        <p:txBody>
          <a:bodyPr wrap="square" rtlCol="0">
            <a:spAutoFit/>
          </a:bodyPr>
          <a:lstStyle/>
          <a:p>
            <a:r>
              <a:rPr lang="en-US" sz="1100" b="1" dirty="0">
                <a:solidFill>
                  <a:srgbClr val="044F91"/>
                </a:solidFill>
                <a:latin typeface="Helvetica Neue"/>
                <a:cs typeface="Helvetica Neue"/>
              </a:rPr>
              <a:t>QUESTIONS? COMMENTS? MORE INFORMATION?</a:t>
            </a:r>
          </a:p>
          <a:p>
            <a:r>
              <a:rPr lang="en-US" sz="800" dirty="0">
                <a:latin typeface="Helvetica Neue"/>
                <a:cs typeface="Helvetica Neue"/>
              </a:rPr>
              <a:t>Contact </a:t>
            </a:r>
            <a:r>
              <a:rPr lang="en-US" sz="800" dirty="0" smtClean="0">
                <a:latin typeface="Helvetica Neue"/>
                <a:cs typeface="Helvetica Neue"/>
              </a:rPr>
              <a:t>Public Information Officer Karen Smith </a:t>
            </a:r>
            <a:r>
              <a:rPr lang="en-US" sz="800" dirty="0">
                <a:latin typeface="Helvetica Neue"/>
                <a:cs typeface="Helvetica Neue"/>
              </a:rPr>
              <a:t>for more </a:t>
            </a:r>
            <a:r>
              <a:rPr lang="en-US" sz="800" dirty="0" smtClean="0">
                <a:latin typeface="Helvetica Neue"/>
                <a:cs typeface="Helvetica Neue"/>
              </a:rPr>
              <a:t>information </a:t>
            </a:r>
            <a:r>
              <a:rPr lang="en-US" sz="800" dirty="0" smtClean="0">
                <a:latin typeface="Helvetica Neue"/>
                <a:cs typeface="Helvetica Neue"/>
                <a:hlinkClick r:id="rId17"/>
              </a:rPr>
              <a:t>klahnk@co.monterey.ca.us</a:t>
            </a:r>
            <a:endParaRPr lang="en-US" sz="800" dirty="0" smtClean="0">
              <a:latin typeface="Helvetica Neue"/>
              <a:cs typeface="Helvetica Neue"/>
            </a:endParaRPr>
          </a:p>
          <a:p>
            <a:r>
              <a:rPr lang="en-US" sz="800" dirty="0" smtClean="0">
                <a:latin typeface="Helvetica Neue"/>
                <a:cs typeface="Helvetica Neue"/>
              </a:rPr>
              <a:t> </a:t>
            </a:r>
            <a:endParaRPr lang="en-US" sz="800" dirty="0">
              <a:latin typeface="Helvetica Neue"/>
              <a:cs typeface="Helvetica Neue"/>
            </a:endParaRPr>
          </a:p>
        </p:txBody>
      </p:sp>
      <p:pic>
        <p:nvPicPr>
          <p:cNvPr id="51" name="Picture 50"/>
          <p:cNvPicPr>
            <a:picLocks noChangeAspect="1"/>
          </p:cNvPicPr>
          <p:nvPr/>
        </p:nvPicPr>
        <p:blipFill>
          <a:blip r:embed="rId18"/>
          <a:stretch>
            <a:fillRect/>
          </a:stretch>
        </p:blipFill>
        <p:spPr>
          <a:xfrm>
            <a:off x="665066" y="3449275"/>
            <a:ext cx="475871" cy="326803"/>
          </a:xfrm>
          <a:prstGeom prst="rect">
            <a:avLst/>
          </a:prstGeom>
        </p:spPr>
      </p:pic>
      <p:pic>
        <p:nvPicPr>
          <p:cNvPr id="59" name="Picture 58"/>
          <p:cNvPicPr>
            <a:picLocks noChangeAspect="1"/>
          </p:cNvPicPr>
          <p:nvPr/>
        </p:nvPicPr>
        <p:blipFill>
          <a:blip r:embed="rId18"/>
          <a:stretch>
            <a:fillRect/>
          </a:stretch>
        </p:blipFill>
        <p:spPr>
          <a:xfrm>
            <a:off x="2963333" y="3449275"/>
            <a:ext cx="475871" cy="326803"/>
          </a:xfrm>
          <a:prstGeom prst="rect">
            <a:avLst/>
          </a:prstGeom>
        </p:spPr>
      </p:pic>
      <p:pic>
        <p:nvPicPr>
          <p:cNvPr id="60" name="Picture 59"/>
          <p:cNvPicPr>
            <a:picLocks noChangeAspect="1"/>
          </p:cNvPicPr>
          <p:nvPr/>
        </p:nvPicPr>
        <p:blipFill>
          <a:blip r:embed="rId18"/>
          <a:stretch>
            <a:fillRect/>
          </a:stretch>
        </p:blipFill>
        <p:spPr>
          <a:xfrm>
            <a:off x="5223933" y="3449275"/>
            <a:ext cx="475871" cy="326803"/>
          </a:xfrm>
          <a:prstGeom prst="rect">
            <a:avLst/>
          </a:prstGeom>
        </p:spPr>
      </p:pic>
      <p:pic>
        <p:nvPicPr>
          <p:cNvPr id="1027"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6863" y="9343724"/>
            <a:ext cx="528756" cy="74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Users\hannikd\AppData\Local\Microsoft\Windows\Temporary Internet Files\Content.IE5\3HTCJRW7\social_media_networks1[1].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93620" y="7218465"/>
            <a:ext cx="718084" cy="981995"/>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2828756" y="3903134"/>
            <a:ext cx="2114230" cy="507831"/>
          </a:xfrm>
          <a:prstGeom prst="rect">
            <a:avLst/>
          </a:prstGeom>
          <a:noFill/>
        </p:spPr>
        <p:txBody>
          <a:bodyPr wrap="square" rtlCol="0">
            <a:spAutoFit/>
          </a:bodyPr>
          <a:lstStyle/>
          <a:p>
            <a:pPr algn="ctr"/>
            <a:r>
              <a:rPr lang="en-US" sz="900" dirty="0">
                <a:solidFill>
                  <a:schemeClr val="bg1"/>
                </a:solidFill>
                <a:hlinkClick r:id="rId4"/>
              </a:rPr>
              <a:t>@MCHDPIO</a:t>
            </a:r>
            <a:r>
              <a:rPr lang="en-US" sz="900" dirty="0">
                <a:solidFill>
                  <a:schemeClr val="bg1"/>
                </a:solidFill>
              </a:rPr>
              <a:t> Big thanks for supporting our work in </a:t>
            </a:r>
            <a:r>
              <a:rPr lang="en-US" sz="900" dirty="0" smtClean="0">
                <a:solidFill>
                  <a:schemeClr val="bg1"/>
                </a:solidFill>
              </a:rPr>
              <a:t>Salinas </a:t>
            </a:r>
            <a:r>
              <a:rPr lang="en-US" sz="900" dirty="0" smtClean="0">
                <a:solidFill>
                  <a:schemeClr val="bg1"/>
                </a:solidFill>
                <a:hlinkClick r:id="rId21"/>
              </a:rPr>
              <a:t>#</a:t>
            </a:r>
            <a:r>
              <a:rPr lang="en-US" sz="900" dirty="0" err="1" smtClean="0">
                <a:solidFill>
                  <a:schemeClr val="bg1"/>
                </a:solidFill>
                <a:hlinkClick r:id="rId21"/>
              </a:rPr>
              <a:t>ThanksKaren</a:t>
            </a:r>
            <a:r>
              <a:rPr lang="en-US" sz="900" dirty="0" smtClean="0">
                <a:solidFill>
                  <a:schemeClr val="bg1"/>
                </a:solidFill>
              </a:rPr>
              <a:t> </a:t>
            </a:r>
            <a:r>
              <a:rPr lang="en-US" sz="900" dirty="0">
                <a:solidFill>
                  <a:schemeClr val="bg1"/>
                </a:solidFill>
                <a:hlinkClick r:id="rId22" tooltip="http://bit.ly/1KKex83"/>
              </a:rPr>
              <a:t>http://bit.ly/1KKex83 </a:t>
            </a:r>
            <a:r>
              <a:rPr lang="en-US" sz="900" dirty="0">
                <a:solidFill>
                  <a:schemeClr val="bg1"/>
                </a:solidFill>
              </a:rPr>
              <a:t> </a:t>
            </a:r>
            <a:r>
              <a:rPr lang="en-US" sz="900" dirty="0">
                <a:solidFill>
                  <a:schemeClr val="bg1"/>
                </a:solidFill>
                <a:hlinkClick r:id="rId23"/>
              </a:rPr>
              <a:t>#</a:t>
            </a:r>
            <a:r>
              <a:rPr lang="en-US" sz="900" dirty="0" err="1">
                <a:solidFill>
                  <a:schemeClr val="bg1"/>
                </a:solidFill>
                <a:hlinkClick r:id="rId23"/>
              </a:rPr>
              <a:t>elcantodelcolibri</a:t>
            </a:r>
            <a:endParaRPr lang="en-US" sz="900" dirty="0">
              <a:solidFill>
                <a:schemeClr val="bg1"/>
              </a:solidFill>
            </a:endParaRPr>
          </a:p>
        </p:txBody>
      </p:sp>
      <p:sp>
        <p:nvSpPr>
          <p:cNvPr id="8" name="TextBox 7"/>
          <p:cNvSpPr txBox="1"/>
          <p:nvPr/>
        </p:nvSpPr>
        <p:spPr>
          <a:xfrm>
            <a:off x="4847734" y="9568853"/>
            <a:ext cx="2544233" cy="400110"/>
          </a:xfrm>
          <a:prstGeom prst="rect">
            <a:avLst/>
          </a:prstGeom>
          <a:noFill/>
        </p:spPr>
        <p:txBody>
          <a:bodyPr wrap="square" rtlCol="0">
            <a:spAutoFit/>
          </a:bodyPr>
          <a:lstStyle/>
          <a:p>
            <a:r>
              <a:rPr lang="en-US" sz="1000" dirty="0" smtClean="0"/>
              <a:t>Template design by Sarah </a:t>
            </a:r>
            <a:r>
              <a:rPr lang="en-US" sz="1000" dirty="0" err="1" smtClean="0"/>
              <a:t>Kaczmarek</a:t>
            </a:r>
            <a:r>
              <a:rPr lang="en-US" sz="1000" dirty="0" smtClean="0"/>
              <a:t>, GAO</a:t>
            </a:r>
          </a:p>
          <a:p>
            <a:r>
              <a:rPr lang="en-US" sz="1000">
                <a:hlinkClick r:id="rId24"/>
              </a:rPr>
              <a:t>http://sarahkaczmarek.com/portfolio</a:t>
            </a:r>
            <a:r>
              <a:rPr lang="en-US" sz="1000" smtClean="0">
                <a:hlinkClick r:id="rId24"/>
              </a:rPr>
              <a:t>/</a:t>
            </a:r>
            <a:r>
              <a:rPr lang="en-US" sz="1000" smtClean="0"/>
              <a:t>  </a:t>
            </a:r>
            <a:endParaRPr lang="en-US" sz="1000" dirty="0"/>
          </a:p>
        </p:txBody>
      </p:sp>
    </p:spTree>
    <p:extLst>
      <p:ext uri="{BB962C8B-B14F-4D97-AF65-F5344CB8AC3E}">
        <p14:creationId xmlns:p14="http://schemas.microsoft.com/office/powerpoint/2010/main" val="3713290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1176</TotalTime>
  <Words>545</Words>
  <Application>Microsoft Office PowerPoint</Application>
  <PresentationFormat>Custom</PresentationFormat>
  <Paragraphs>81</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Johnston</dc:creator>
  <cp:lastModifiedBy>Mackenzie, Colin</cp:lastModifiedBy>
  <cp:revision>92</cp:revision>
  <dcterms:created xsi:type="dcterms:W3CDTF">2014-01-21T00:32:48Z</dcterms:created>
  <dcterms:modified xsi:type="dcterms:W3CDTF">2016-06-15T17:47:45Z</dcterms:modified>
</cp:coreProperties>
</file>