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"/>
  </p:notesMasterIdLst>
  <p:sldIdLst>
    <p:sldId id="258" r:id="rId2"/>
    <p:sldId id="259" r:id="rId3"/>
  </p:sldIdLst>
  <p:sldSz cx="7772400" cy="100584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D00EE"/>
    <a:srgbClr val="044F91"/>
    <a:srgbClr val="777777"/>
    <a:srgbClr val="99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100" d="100"/>
          <a:sy n="100" d="100"/>
        </p:scale>
        <p:origin x="-728" y="2800"/>
      </p:cViewPr>
      <p:guideLst>
        <p:guide orient="horz" pos="3168"/>
        <p:guide pos="2448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1BE56E-E1A9-4FAB-AC58-C1D26066F65B}" type="datetimeFigureOut">
              <a:rPr lang="en-US" smtClean="0"/>
              <a:t>9/12/2016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103438" y="685800"/>
            <a:ext cx="26511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ADFECC-A7C9-421C-AA62-29E2BDDB60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9442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ADFECC-A7C9-421C-AA62-29E2BDDB604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7453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2930" y="3124624"/>
            <a:ext cx="6606540" cy="21560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65860" y="5699760"/>
            <a:ext cx="5440680" cy="257048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59A27-994D-E54A-8511-D99078F18C73}" type="datetimeFigureOut">
              <a:rPr lang="en-US" smtClean="0"/>
              <a:pPr/>
              <a:t>9/12/2016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5C695-9168-F343-A55F-99632D8432A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5785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59A27-994D-E54A-8511-D99078F18C73}" type="datetimeFigureOut">
              <a:rPr lang="en-US" smtClean="0"/>
              <a:pPr/>
              <a:t>9/12/2016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5C695-9168-F343-A55F-99632D8432A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8134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790281" y="591397"/>
            <a:ext cx="1485662" cy="1258697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0598" y="591397"/>
            <a:ext cx="4330144" cy="1258697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59A27-994D-E54A-8511-D99078F18C73}" type="datetimeFigureOut">
              <a:rPr lang="en-US" smtClean="0"/>
              <a:pPr/>
              <a:t>9/12/2016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5C695-9168-F343-A55F-99632D8432A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3897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59A27-994D-E54A-8511-D99078F18C73}" type="datetimeFigureOut">
              <a:rPr lang="en-US" smtClean="0"/>
              <a:pPr/>
              <a:t>9/12/2016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5C695-9168-F343-A55F-99632D8432A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6353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3966" y="6463454"/>
            <a:ext cx="6606540" cy="199771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3966" y="4263180"/>
            <a:ext cx="6606540" cy="2200274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59A27-994D-E54A-8511-D99078F18C73}" type="datetimeFigureOut">
              <a:rPr lang="en-US" smtClean="0"/>
              <a:pPr/>
              <a:t>9/12/2016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5C695-9168-F343-A55F-99632D8432A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2038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30597" y="3441277"/>
            <a:ext cx="2907903" cy="973709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368040" y="3441277"/>
            <a:ext cx="2907904" cy="973709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59A27-994D-E54A-8511-D99078F18C73}" type="datetimeFigureOut">
              <a:rPr lang="en-US" smtClean="0"/>
              <a:pPr/>
              <a:t>9/12/2016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5C695-9168-F343-A55F-99632D8432A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623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620" y="402802"/>
            <a:ext cx="6995160" cy="16764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" y="2251499"/>
            <a:ext cx="3434160" cy="93831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8620" y="3189817"/>
            <a:ext cx="3434160" cy="579522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8272" y="2251499"/>
            <a:ext cx="3435509" cy="93831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948272" y="3189817"/>
            <a:ext cx="3435509" cy="579522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59A27-994D-E54A-8511-D99078F18C73}" type="datetimeFigureOut">
              <a:rPr lang="en-US" smtClean="0"/>
              <a:pPr/>
              <a:t>9/12/2016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5C695-9168-F343-A55F-99632D8432A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0635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59A27-994D-E54A-8511-D99078F18C73}" type="datetimeFigureOut">
              <a:rPr lang="en-US" smtClean="0"/>
              <a:pPr/>
              <a:t>9/12/2016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5C695-9168-F343-A55F-99632D8432A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3766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59A27-994D-E54A-8511-D99078F18C73}" type="datetimeFigureOut">
              <a:rPr lang="en-US" smtClean="0"/>
              <a:pPr/>
              <a:t>9/12/2016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5C695-9168-F343-A55F-99632D8432A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0875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620" y="400473"/>
            <a:ext cx="2557066" cy="170434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38792" y="400474"/>
            <a:ext cx="4344988" cy="8584566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8620" y="2104814"/>
            <a:ext cx="2557066" cy="688022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59A27-994D-E54A-8511-D99078F18C73}" type="datetimeFigureOut">
              <a:rPr lang="en-US" smtClean="0"/>
              <a:pPr/>
              <a:t>9/12/2016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5C695-9168-F343-A55F-99632D8432A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5217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3445" y="7040880"/>
            <a:ext cx="4663440" cy="83121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23445" y="898737"/>
            <a:ext cx="4663440" cy="603504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3445" y="7872096"/>
            <a:ext cx="4663440" cy="118046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59A27-994D-E54A-8511-D99078F18C73}" type="datetimeFigureOut">
              <a:rPr lang="en-US" smtClean="0"/>
              <a:pPr/>
              <a:t>9/12/2016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5C695-9168-F343-A55F-99632D8432A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1010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8620" y="402802"/>
            <a:ext cx="6995160" cy="1676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" y="2346961"/>
            <a:ext cx="6995160" cy="66380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88620" y="9322647"/>
            <a:ext cx="181356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F59A27-994D-E54A-8511-D99078F18C73}" type="datetimeFigureOut">
              <a:rPr lang="en-US" smtClean="0"/>
              <a:pPr/>
              <a:t>9/12/2016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55570" y="9322647"/>
            <a:ext cx="246126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570220" y="9322647"/>
            <a:ext cx="181356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5C695-9168-F343-A55F-99632D8432A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616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13" Type="http://schemas.openxmlformats.org/officeDocument/2006/relationships/image" Target="../media/image12.emf"/><Relationship Id="rId18" Type="http://schemas.openxmlformats.org/officeDocument/2006/relationships/image" Target="../media/image17.emf"/><Relationship Id="rId26" Type="http://schemas.openxmlformats.org/officeDocument/2006/relationships/image" Target="../media/image24.emf"/><Relationship Id="rId3" Type="http://schemas.openxmlformats.org/officeDocument/2006/relationships/image" Target="../media/image2.emf"/><Relationship Id="rId21" Type="http://schemas.openxmlformats.org/officeDocument/2006/relationships/image" Target="../media/image20.emf"/><Relationship Id="rId7" Type="http://schemas.openxmlformats.org/officeDocument/2006/relationships/image" Target="../media/image6.emf"/><Relationship Id="rId12" Type="http://schemas.openxmlformats.org/officeDocument/2006/relationships/image" Target="../media/image11.emf"/><Relationship Id="rId17" Type="http://schemas.openxmlformats.org/officeDocument/2006/relationships/image" Target="../media/image16.emf"/><Relationship Id="rId25" Type="http://schemas.openxmlformats.org/officeDocument/2006/relationships/hyperlink" Target="https://t.co/bJ7jdQzC5r" TargetMode="External"/><Relationship Id="rId2" Type="http://schemas.openxmlformats.org/officeDocument/2006/relationships/image" Target="../media/image1.jpeg"/><Relationship Id="rId16" Type="http://schemas.openxmlformats.org/officeDocument/2006/relationships/image" Target="../media/image15.emf"/><Relationship Id="rId20" Type="http://schemas.openxmlformats.org/officeDocument/2006/relationships/image" Target="../media/image19.emf"/><Relationship Id="rId29" Type="http://schemas.openxmlformats.org/officeDocument/2006/relationships/hyperlink" Target="https://twitter.com/hashtag/eatyourvegetables?src=hash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emf"/><Relationship Id="rId11" Type="http://schemas.openxmlformats.org/officeDocument/2006/relationships/image" Target="../media/image10.emf"/><Relationship Id="rId24" Type="http://schemas.openxmlformats.org/officeDocument/2006/relationships/image" Target="../media/image23.emf"/><Relationship Id="rId5" Type="http://schemas.openxmlformats.org/officeDocument/2006/relationships/image" Target="../media/image4.emf"/><Relationship Id="rId15" Type="http://schemas.openxmlformats.org/officeDocument/2006/relationships/image" Target="../media/image14.emf"/><Relationship Id="rId23" Type="http://schemas.openxmlformats.org/officeDocument/2006/relationships/image" Target="../media/image22.emf"/><Relationship Id="rId28" Type="http://schemas.openxmlformats.org/officeDocument/2006/relationships/hyperlink" Target="https://twitter.com/hashtag/smile?src=hash" TargetMode="External"/><Relationship Id="rId10" Type="http://schemas.openxmlformats.org/officeDocument/2006/relationships/image" Target="../media/image9.emf"/><Relationship Id="rId19" Type="http://schemas.openxmlformats.org/officeDocument/2006/relationships/image" Target="../media/image18.emf"/><Relationship Id="rId31" Type="http://schemas.openxmlformats.org/officeDocument/2006/relationships/image" Target="../media/image26.png"/><Relationship Id="rId4" Type="http://schemas.openxmlformats.org/officeDocument/2006/relationships/image" Target="../media/image3.emf"/><Relationship Id="rId9" Type="http://schemas.openxmlformats.org/officeDocument/2006/relationships/image" Target="../media/image8.jpeg"/><Relationship Id="rId14" Type="http://schemas.openxmlformats.org/officeDocument/2006/relationships/image" Target="../media/image13.emf"/><Relationship Id="rId22" Type="http://schemas.openxmlformats.org/officeDocument/2006/relationships/image" Target="../media/image21.jpeg"/><Relationship Id="rId27" Type="http://schemas.openxmlformats.org/officeDocument/2006/relationships/image" Target="../media/image25.emf"/><Relationship Id="rId30" Type="http://schemas.openxmlformats.org/officeDocument/2006/relationships/hyperlink" Target="https://t.co/hDdCDLBVat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emf"/><Relationship Id="rId13" Type="http://schemas.openxmlformats.org/officeDocument/2006/relationships/image" Target="../media/image32.emf"/><Relationship Id="rId18" Type="http://schemas.openxmlformats.org/officeDocument/2006/relationships/image" Target="../media/image35.jpg"/><Relationship Id="rId3" Type="http://schemas.openxmlformats.org/officeDocument/2006/relationships/image" Target="../media/image27.jpeg"/><Relationship Id="rId21" Type="http://schemas.openxmlformats.org/officeDocument/2006/relationships/hyperlink" Target="https://twitter.com/YWCAMonterey" TargetMode="External"/><Relationship Id="rId7" Type="http://schemas.openxmlformats.org/officeDocument/2006/relationships/hyperlink" Target="https://twitter.com/WashCoverStay" TargetMode="External"/><Relationship Id="rId12" Type="http://schemas.openxmlformats.org/officeDocument/2006/relationships/image" Target="../media/image31.emf"/><Relationship Id="rId17" Type="http://schemas.openxmlformats.org/officeDocument/2006/relationships/image" Target="../media/image12.emf"/><Relationship Id="rId25" Type="http://schemas.openxmlformats.org/officeDocument/2006/relationships/image" Target="../media/image37.jpg"/><Relationship Id="rId2" Type="http://schemas.openxmlformats.org/officeDocument/2006/relationships/notesSlide" Target="../notesSlides/notesSlide1.xml"/><Relationship Id="rId16" Type="http://schemas.openxmlformats.org/officeDocument/2006/relationships/hyperlink" Target="mailto:klahnk@co.monterey.ca.us" TargetMode="External"/><Relationship Id="rId20" Type="http://schemas.openxmlformats.org/officeDocument/2006/relationships/hyperlink" Target="https://twitter.com/GHGHMonterey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twitter.com/MCHDPIO" TargetMode="External"/><Relationship Id="rId11" Type="http://schemas.openxmlformats.org/officeDocument/2006/relationships/image" Target="../media/image30.emf"/><Relationship Id="rId24" Type="http://schemas.openxmlformats.org/officeDocument/2006/relationships/hyperlink" Target="http://sarahkaczmarek.com/portfolio/" TargetMode="External"/><Relationship Id="rId5" Type="http://schemas.openxmlformats.org/officeDocument/2006/relationships/hyperlink" Target="https://twitter.com/hashtag/MCHD?src=hash" TargetMode="External"/><Relationship Id="rId15" Type="http://schemas.openxmlformats.org/officeDocument/2006/relationships/image" Target="../media/image34.jpg"/><Relationship Id="rId23" Type="http://schemas.openxmlformats.org/officeDocument/2006/relationships/hyperlink" Target="https://twitter.com/CSUMB" TargetMode="External"/><Relationship Id="rId10" Type="http://schemas.openxmlformats.org/officeDocument/2006/relationships/image" Target="../media/image29.emf"/><Relationship Id="rId19" Type="http://schemas.openxmlformats.org/officeDocument/2006/relationships/image" Target="../media/image36.jpg"/><Relationship Id="rId4" Type="http://schemas.openxmlformats.org/officeDocument/2006/relationships/hyperlink" Target="https://twitter.com/MCoSheriff" TargetMode="External"/><Relationship Id="rId9" Type="http://schemas.openxmlformats.org/officeDocument/2006/relationships/image" Target="../media/image5.emf"/><Relationship Id="rId14" Type="http://schemas.openxmlformats.org/officeDocument/2006/relationships/image" Target="../media/image33.emf"/><Relationship Id="rId22" Type="http://schemas.openxmlformats.org/officeDocument/2006/relationships/hyperlink" Target="https://twitter.com/SunStreetTweet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792561" cy="10058400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4193" y="5022850"/>
            <a:ext cx="2590800" cy="1435100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7594" y="5022850"/>
            <a:ext cx="1930400" cy="1435100"/>
          </a:xfrm>
          <a:prstGeom prst="rect">
            <a:avLst/>
          </a:prstGeom>
        </p:spPr>
      </p:pic>
      <p:sp>
        <p:nvSpPr>
          <p:cNvPr id="61" name="TextBox 60"/>
          <p:cNvSpPr txBox="1"/>
          <p:nvPr/>
        </p:nvSpPr>
        <p:spPr>
          <a:xfrm>
            <a:off x="457200" y="9228663"/>
            <a:ext cx="6934200" cy="1815882"/>
          </a:xfrm>
          <a:prstGeom prst="rect">
            <a:avLst/>
          </a:prstGeom>
          <a:noFill/>
        </p:spPr>
        <p:txBody>
          <a:bodyPr wrap="square" numCol="3" rtlCol="0">
            <a:spAutoFit/>
          </a:bodyPr>
          <a:lstStyle/>
          <a:p>
            <a:r>
              <a:rPr lang="en-US" sz="1100" b="1" dirty="0">
                <a:latin typeface="Helvetica Neue"/>
                <a:cs typeface="Helvetica Neue"/>
              </a:rPr>
              <a:t>STAY CONNECTED WITH US!</a:t>
            </a:r>
          </a:p>
          <a:p>
            <a:endParaRPr lang="en-US" sz="1100" b="1" dirty="0">
              <a:latin typeface="Helvetica Neue"/>
              <a:cs typeface="Helvetica Neue"/>
            </a:endParaRPr>
          </a:p>
          <a:p>
            <a:r>
              <a:rPr lang="en-US" sz="1100" b="1" dirty="0">
                <a:latin typeface="Helvetica Neue"/>
                <a:cs typeface="Helvetica Neue"/>
              </a:rPr>
              <a:t>      </a:t>
            </a:r>
            <a:r>
              <a:rPr lang="en-US" sz="1100" b="1" dirty="0">
                <a:solidFill>
                  <a:srgbClr val="044F91"/>
                </a:solidFill>
                <a:latin typeface="Helvetica Neue"/>
                <a:cs typeface="Helvetica Neue"/>
              </a:rPr>
              <a:t>FACEBOOK</a:t>
            </a:r>
            <a:r>
              <a:rPr lang="en-US" sz="1100" dirty="0">
                <a:latin typeface="Helvetica Neue"/>
                <a:cs typeface="Helvetica Neue"/>
              </a:rPr>
              <a:t> </a:t>
            </a:r>
            <a:r>
              <a:rPr lang="en-US" sz="800" dirty="0">
                <a:latin typeface="Helvetica Neue"/>
                <a:cs typeface="Helvetica Neue"/>
              </a:rPr>
              <a:t> </a:t>
            </a:r>
            <a:r>
              <a:rPr lang="en-US" sz="800" b="1" dirty="0" smtClean="0">
                <a:latin typeface="Helvetica Neue"/>
                <a:cs typeface="Helvetica Neue"/>
              </a:rPr>
              <a:t>facebook.com/</a:t>
            </a:r>
            <a:r>
              <a:rPr lang="en-US" sz="800" b="1" dirty="0" err="1" smtClean="0">
                <a:latin typeface="Helvetica Neue"/>
                <a:cs typeface="Helvetica Neue"/>
              </a:rPr>
              <a:t>mtyhd</a:t>
            </a:r>
            <a:endParaRPr lang="en-US" sz="800" b="1" dirty="0">
              <a:latin typeface="Helvetica Neue"/>
              <a:cs typeface="Helvetica Neue"/>
            </a:endParaRPr>
          </a:p>
          <a:p>
            <a:endParaRPr lang="en-US" sz="1100" b="1" dirty="0">
              <a:latin typeface="Helvetica Neue"/>
              <a:cs typeface="Helvetica Neue"/>
            </a:endParaRPr>
          </a:p>
          <a:p>
            <a:endParaRPr lang="en-US" sz="1100" b="1" dirty="0">
              <a:latin typeface="Helvetica Neue"/>
              <a:cs typeface="Helvetica Neue"/>
            </a:endParaRPr>
          </a:p>
          <a:p>
            <a:endParaRPr lang="en-US" sz="1100" b="1" dirty="0">
              <a:latin typeface="Helvetica Neue"/>
              <a:cs typeface="Helvetica Neue"/>
            </a:endParaRPr>
          </a:p>
          <a:p>
            <a:endParaRPr lang="en-US" sz="1100" b="1" dirty="0">
              <a:latin typeface="Helvetica Neue"/>
              <a:cs typeface="Helvetica Neue"/>
            </a:endParaRPr>
          </a:p>
          <a:p>
            <a:endParaRPr lang="en-US" sz="1100" b="1" dirty="0">
              <a:latin typeface="Helvetica Neue"/>
              <a:cs typeface="Helvetica Neue"/>
            </a:endParaRPr>
          </a:p>
          <a:p>
            <a:endParaRPr lang="en-US" sz="1100" b="1" dirty="0">
              <a:latin typeface="Helvetica Neue"/>
              <a:cs typeface="Helvetica Neue"/>
            </a:endParaRPr>
          </a:p>
          <a:p>
            <a:endParaRPr lang="en-US" sz="1100" b="1" dirty="0">
              <a:latin typeface="Helvetica Neue"/>
              <a:cs typeface="Helvetica Neue"/>
            </a:endParaRPr>
          </a:p>
          <a:p>
            <a:r>
              <a:rPr lang="en-US" sz="1100" b="1" dirty="0">
                <a:latin typeface="Helvetica Neue"/>
                <a:cs typeface="Helvetica Neue"/>
              </a:rPr>
              <a:t>      </a:t>
            </a:r>
            <a:r>
              <a:rPr lang="en-US" sz="1100" b="1" dirty="0">
                <a:solidFill>
                  <a:srgbClr val="044F91"/>
                </a:solidFill>
                <a:latin typeface="Helvetica Neue"/>
                <a:cs typeface="Helvetica Neue"/>
              </a:rPr>
              <a:t>TWITTER</a:t>
            </a:r>
            <a:r>
              <a:rPr lang="en-US" sz="1100" b="1" dirty="0">
                <a:latin typeface="Helvetica Neue"/>
                <a:cs typeface="Helvetica Neue"/>
              </a:rPr>
              <a:t>  </a:t>
            </a:r>
            <a:r>
              <a:rPr lang="en-US" sz="800" b="1" dirty="0" smtClean="0">
                <a:latin typeface="Helvetica Neue"/>
                <a:cs typeface="Helvetica Neue"/>
              </a:rPr>
              <a:t>twitter.com/</a:t>
            </a:r>
            <a:r>
              <a:rPr lang="en-US" sz="800" b="1" dirty="0" err="1" smtClean="0">
                <a:latin typeface="Helvetica Neue"/>
                <a:cs typeface="Helvetica Neue"/>
              </a:rPr>
              <a:t>mchdpio</a:t>
            </a:r>
            <a:endParaRPr lang="en-US" sz="800" b="1" dirty="0">
              <a:latin typeface="Helvetica Neue"/>
              <a:cs typeface="Helvetica Neue"/>
            </a:endParaRPr>
          </a:p>
          <a:p>
            <a:endParaRPr lang="en-US" sz="1100" b="1" dirty="0">
              <a:latin typeface="Helvetica Neue"/>
              <a:cs typeface="Helvetica Neue"/>
            </a:endParaRPr>
          </a:p>
          <a:p>
            <a:r>
              <a:rPr lang="en-US" sz="1100" b="1" dirty="0">
                <a:latin typeface="Helvetica Neue"/>
                <a:cs typeface="Helvetica Neue"/>
              </a:rPr>
              <a:t>      </a:t>
            </a:r>
            <a:r>
              <a:rPr lang="en-US" sz="1100" b="1" dirty="0">
                <a:solidFill>
                  <a:srgbClr val="044F91"/>
                </a:solidFill>
                <a:latin typeface="Helvetica Neue"/>
                <a:cs typeface="Helvetica Neue"/>
              </a:rPr>
              <a:t>YOUTUBE</a:t>
            </a:r>
            <a:r>
              <a:rPr lang="en-US" sz="1100" b="1" dirty="0">
                <a:latin typeface="Helvetica Neue"/>
                <a:cs typeface="Helvetica Neue"/>
              </a:rPr>
              <a:t>  </a:t>
            </a:r>
            <a:r>
              <a:rPr lang="en-US" sz="800" b="1" dirty="0" smtClean="0">
                <a:latin typeface="Helvetica Neue"/>
                <a:cs typeface="Helvetica Neue"/>
              </a:rPr>
              <a:t>youtube.com/</a:t>
            </a:r>
            <a:r>
              <a:rPr lang="en-US" sz="800" b="1" dirty="0" err="1" smtClean="0">
                <a:latin typeface="Helvetica Neue"/>
                <a:cs typeface="Helvetica Neue"/>
              </a:rPr>
              <a:t>mchdpep</a:t>
            </a:r>
            <a:r>
              <a:rPr lang="en-US" sz="800" b="1" dirty="0" smtClean="0">
                <a:latin typeface="Helvetica Neue"/>
                <a:cs typeface="Helvetica Neue"/>
              </a:rPr>
              <a:t>                                            </a:t>
            </a:r>
            <a:endParaRPr lang="en-US" sz="800" b="1" dirty="0">
              <a:latin typeface="Helvetica Neue"/>
              <a:cs typeface="Helvetica Neue"/>
            </a:endParaRPr>
          </a:p>
          <a:p>
            <a:endParaRPr lang="en-US" sz="1100" b="1" dirty="0">
              <a:latin typeface="Helvetica Neue"/>
              <a:cs typeface="Helvetica Neue"/>
            </a:endParaRPr>
          </a:p>
          <a:p>
            <a:endParaRPr lang="en-US" sz="1100" b="1" dirty="0">
              <a:latin typeface="Helvetica Neue"/>
              <a:cs typeface="Helvetica Neue"/>
            </a:endParaRPr>
          </a:p>
          <a:p>
            <a:endParaRPr lang="en-US" sz="1100" b="1" dirty="0">
              <a:latin typeface="Helvetica Neue"/>
              <a:cs typeface="Helvetica Neue"/>
            </a:endParaRPr>
          </a:p>
          <a:p>
            <a:endParaRPr lang="en-US" sz="1100" b="1" dirty="0">
              <a:latin typeface="Helvetica Neue"/>
              <a:cs typeface="Helvetica Neue"/>
            </a:endParaRPr>
          </a:p>
          <a:p>
            <a:endParaRPr lang="en-US" sz="1100" b="1" dirty="0">
              <a:latin typeface="Helvetica Neue"/>
              <a:cs typeface="Helvetica Neue"/>
            </a:endParaRPr>
          </a:p>
          <a:p>
            <a:endParaRPr lang="en-US" sz="1100" b="1" dirty="0">
              <a:latin typeface="Helvetica Neue"/>
              <a:cs typeface="Helvetica Neue"/>
            </a:endParaRPr>
          </a:p>
          <a:p>
            <a:endParaRPr lang="en-US" sz="1100" b="1" dirty="0">
              <a:latin typeface="Helvetica Neue"/>
              <a:cs typeface="Helvetica Neue"/>
            </a:endParaRPr>
          </a:p>
          <a:p>
            <a:r>
              <a:rPr lang="en-US" sz="1100" b="1" dirty="0">
                <a:latin typeface="Helvetica Neue"/>
                <a:cs typeface="Helvetica Neue"/>
              </a:rPr>
              <a:t>     </a:t>
            </a:r>
            <a:endParaRPr lang="en-US" sz="800" b="1" dirty="0">
              <a:latin typeface="Helvetica Neue"/>
              <a:cs typeface="Helvetica Neue"/>
            </a:endParaRPr>
          </a:p>
          <a:p>
            <a:endParaRPr lang="en-US" sz="1100" b="1" dirty="0">
              <a:latin typeface="Helvetica Neue"/>
              <a:cs typeface="Helvetica Neue"/>
            </a:endParaRPr>
          </a:p>
          <a:p>
            <a:r>
              <a:rPr lang="en-US" sz="1100" b="1" dirty="0">
                <a:latin typeface="Helvetica Neue"/>
                <a:cs typeface="Helvetica Neue"/>
              </a:rPr>
              <a:t>      </a:t>
            </a:r>
            <a:r>
              <a:rPr lang="en-US" sz="1100" b="1" dirty="0" smtClean="0">
                <a:latin typeface="Helvetica Neue"/>
                <a:cs typeface="Helvetica Neue"/>
              </a:rPr>
              <a:t>  </a:t>
            </a:r>
            <a:r>
              <a:rPr lang="en-US" sz="800" b="1" dirty="0">
                <a:latin typeface="Helvetica Neue"/>
                <a:cs typeface="Helvetica Neue"/>
              </a:rPr>
              <a:t/>
            </a:r>
            <a:br>
              <a:rPr lang="en-US" sz="800" b="1" dirty="0">
                <a:latin typeface="Helvetica Neue"/>
                <a:cs typeface="Helvetica Neue"/>
              </a:rPr>
            </a:br>
            <a:r>
              <a:rPr lang="en-US" sz="800" b="1" dirty="0">
                <a:latin typeface="Helvetica Neue"/>
                <a:cs typeface="Helvetica Neue"/>
              </a:rPr>
              <a:t>                              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499448"/>
            <a:ext cx="7792561" cy="11103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" y="1760782"/>
            <a:ext cx="6858000" cy="5207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" y="6640039"/>
            <a:ext cx="6858000" cy="5207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" y="4468249"/>
            <a:ext cx="6858000" cy="5207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200" y="7160739"/>
            <a:ext cx="6858000" cy="18923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7200" y="2281482"/>
            <a:ext cx="1333500" cy="1917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19450" y="2267095"/>
            <a:ext cx="1333500" cy="19177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89138" y="2267095"/>
            <a:ext cx="1333500" cy="19177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2452" y="2437752"/>
            <a:ext cx="1117600" cy="9525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65500" y="2454686"/>
            <a:ext cx="1117600" cy="9525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93938" y="2552052"/>
            <a:ext cx="723900" cy="7239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7200" y="5022850"/>
            <a:ext cx="2260600" cy="143510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433401" y="2679311"/>
            <a:ext cx="379647" cy="469382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04349" y="2599156"/>
            <a:ext cx="527050" cy="36195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045800" y="2599156"/>
            <a:ext cx="196850" cy="4318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932930" y="6106120"/>
            <a:ext cx="263525" cy="17093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60015" y="3117347"/>
            <a:ext cx="263525" cy="180974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505198" y="3099884"/>
            <a:ext cx="98425" cy="21590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6197" y="6090726"/>
            <a:ext cx="98425" cy="2159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55900" y="7525552"/>
            <a:ext cx="2219902" cy="889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900101" y="7450007"/>
            <a:ext cx="546100" cy="990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142926" y="8142160"/>
            <a:ext cx="546100" cy="27239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050404" y="8057491"/>
            <a:ext cx="241300" cy="2794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265048" y="8152679"/>
            <a:ext cx="330200" cy="27940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312595" y="8152745"/>
            <a:ext cx="342900" cy="29210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942897" y="8142161"/>
            <a:ext cx="330200" cy="279400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54855" y="9618128"/>
            <a:ext cx="152400" cy="152400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806700" y="9290049"/>
            <a:ext cx="152400" cy="152400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806700" y="9626598"/>
            <a:ext cx="152400" cy="152400"/>
          </a:xfrm>
          <a:prstGeom prst="rect">
            <a:avLst/>
          </a:prstGeom>
        </p:spPr>
      </p:pic>
      <p:sp>
        <p:nvSpPr>
          <p:cNvPr id="62" name="TextBox 61"/>
          <p:cNvSpPr txBox="1"/>
          <p:nvPr/>
        </p:nvSpPr>
        <p:spPr>
          <a:xfrm>
            <a:off x="554855" y="1811584"/>
            <a:ext cx="6665417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i="1" dirty="0">
                <a:solidFill>
                  <a:srgbClr val="99CCFF"/>
                </a:solidFill>
                <a:latin typeface="Helvetica Neue"/>
                <a:cs typeface="Helvetica Neue"/>
              </a:rPr>
              <a:t>Breadth…</a:t>
            </a:r>
            <a:r>
              <a:rPr lang="en-US" sz="1300" dirty="0">
                <a:solidFill>
                  <a:srgbClr val="99CCFF"/>
                </a:solidFill>
                <a:latin typeface="Helvetica Neue"/>
                <a:cs typeface="Helvetica Neue"/>
              </a:rPr>
              <a:t> </a:t>
            </a:r>
            <a:r>
              <a:rPr lang="en-US" sz="1300" dirty="0">
                <a:solidFill>
                  <a:srgbClr val="FFFFFF"/>
                </a:solidFill>
                <a:latin typeface="Helvetica Neue Light"/>
                <a:cs typeface="Helvetica Neue Light"/>
              </a:rPr>
              <a:t>How many people are connecting </a:t>
            </a:r>
            <a:r>
              <a:rPr lang="en-US" sz="1300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with MCHD </a:t>
            </a:r>
            <a:r>
              <a:rPr lang="en-US" sz="1300" dirty="0">
                <a:solidFill>
                  <a:srgbClr val="FFFFFF"/>
                </a:solidFill>
                <a:latin typeface="Helvetica Neue Light"/>
                <a:cs typeface="Helvetica Neue Light"/>
              </a:rPr>
              <a:t>on our social media channels</a:t>
            </a:r>
            <a:r>
              <a:rPr lang="en-US" sz="1300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?</a:t>
            </a:r>
            <a:endParaRPr lang="en-US" sz="1300" dirty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554855" y="4512020"/>
            <a:ext cx="6665417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i="1" dirty="0" smtClean="0">
                <a:solidFill>
                  <a:srgbClr val="99CCFF"/>
                </a:solidFill>
                <a:latin typeface="Helvetica Neue"/>
                <a:cs typeface="Helvetica Neue"/>
              </a:rPr>
              <a:t>Direct Engagement…</a:t>
            </a:r>
            <a:r>
              <a:rPr lang="en-US" sz="1300" dirty="0" smtClean="0">
                <a:solidFill>
                  <a:srgbClr val="99CCFF"/>
                </a:solidFill>
                <a:latin typeface="Helvetica Neue"/>
                <a:cs typeface="Helvetica Neue"/>
              </a:rPr>
              <a:t> </a:t>
            </a:r>
            <a:r>
              <a:rPr lang="en-US" sz="1300" dirty="0">
                <a:solidFill>
                  <a:schemeClr val="bg1"/>
                </a:solidFill>
                <a:latin typeface="Helvetica Neue"/>
                <a:cs typeface="Helvetica Neue"/>
              </a:rPr>
              <a:t>What content did people interact with on social media</a:t>
            </a:r>
            <a:r>
              <a:rPr lang="en-US" sz="1300" dirty="0" smtClean="0">
                <a:solidFill>
                  <a:schemeClr val="bg1"/>
                </a:solidFill>
                <a:latin typeface="Helvetica Neue"/>
                <a:cs typeface="Helvetica Neue"/>
              </a:rPr>
              <a:t>?</a:t>
            </a:r>
            <a:endParaRPr lang="en-US" sz="1300" dirty="0">
              <a:solidFill>
                <a:schemeClr val="bg1"/>
              </a:solidFill>
              <a:latin typeface="Helvetica Neue"/>
              <a:cs typeface="Helvetica Neue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554855" y="6671018"/>
            <a:ext cx="6665417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i="1" dirty="0" smtClean="0">
                <a:solidFill>
                  <a:srgbClr val="99CCFF"/>
                </a:solidFill>
                <a:latin typeface="Helvetica Neue"/>
                <a:cs typeface="Helvetica Neue"/>
              </a:rPr>
              <a:t>Depth…</a:t>
            </a:r>
            <a:r>
              <a:rPr lang="en-US" sz="1300" dirty="0" smtClean="0">
                <a:solidFill>
                  <a:srgbClr val="99CCFF"/>
                </a:solidFill>
                <a:latin typeface="Helvetica Neue"/>
                <a:cs typeface="Helvetica Neue"/>
              </a:rPr>
              <a:t> </a:t>
            </a:r>
            <a:r>
              <a:rPr lang="en-US" sz="1300" dirty="0" smtClean="0">
                <a:solidFill>
                  <a:schemeClr val="bg1"/>
                </a:solidFill>
                <a:latin typeface="Helvetica Neue"/>
                <a:cs typeface="Helvetica Neue"/>
              </a:rPr>
              <a:t>Did people click through to our website?</a:t>
            </a:r>
            <a:endParaRPr lang="en-US" sz="1300" dirty="0">
              <a:solidFill>
                <a:schemeClr val="bg1"/>
              </a:solidFill>
              <a:latin typeface="Helvetica Neue"/>
              <a:cs typeface="Helvetica Neue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478651" y="3407186"/>
            <a:ext cx="13120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i="1" dirty="0">
                <a:solidFill>
                  <a:srgbClr val="044F91"/>
                </a:solidFill>
                <a:latin typeface="Helvetica Neue"/>
                <a:cs typeface="Helvetica Neue"/>
              </a:rPr>
              <a:t>Twitter: </a:t>
            </a:r>
            <a:r>
              <a:rPr lang="en-US" sz="800" b="1" i="1" dirty="0" smtClean="0">
                <a:solidFill>
                  <a:srgbClr val="044F91"/>
                </a:solidFill>
                <a:latin typeface="Helvetica Neue"/>
                <a:cs typeface="Helvetica Neue"/>
              </a:rPr>
              <a:t> </a:t>
            </a:r>
            <a:r>
              <a:rPr lang="en-US" sz="800" dirty="0" smtClean="0">
                <a:latin typeface="Helvetica Neue Light"/>
                <a:cs typeface="Helvetica Neue Light"/>
              </a:rPr>
              <a:t>Our </a:t>
            </a:r>
            <a:r>
              <a:rPr lang="en-US" sz="800" dirty="0">
                <a:latin typeface="Helvetica Neue Light"/>
                <a:cs typeface="Helvetica Neue Light"/>
              </a:rPr>
              <a:t>followers grew </a:t>
            </a:r>
            <a:r>
              <a:rPr lang="en-US" sz="800" dirty="0" smtClean="0">
                <a:latin typeface="Helvetica Neue Light"/>
                <a:cs typeface="Helvetica Neue Light"/>
              </a:rPr>
              <a:t>12% to 756. On </a:t>
            </a:r>
            <a:r>
              <a:rPr lang="en-US" sz="800" dirty="0">
                <a:latin typeface="Helvetica Neue Light"/>
                <a:cs typeface="Helvetica Neue Light"/>
              </a:rPr>
              <a:t>average, </a:t>
            </a:r>
            <a:r>
              <a:rPr lang="en-US" sz="800" dirty="0" smtClean="0">
                <a:latin typeface="Helvetica Neue Light"/>
                <a:cs typeface="Helvetica Neue Light"/>
              </a:rPr>
              <a:t> tweets reached 669 people per day totaling 60,900 impressions</a:t>
            </a:r>
            <a:endParaRPr lang="en-US" sz="800" dirty="0">
              <a:latin typeface="Helvetica Neue Light"/>
              <a:cs typeface="Helvetica Neue Light"/>
            </a:endParaRPr>
          </a:p>
          <a:p>
            <a:pPr algn="ctr"/>
            <a:endParaRPr lang="en-US" sz="800" dirty="0">
              <a:latin typeface="Helvetica Neue Light"/>
              <a:cs typeface="Helvetica Neue Light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3253352" y="3424138"/>
            <a:ext cx="13418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i="1" dirty="0" smtClean="0">
                <a:solidFill>
                  <a:srgbClr val="044F91"/>
                </a:solidFill>
                <a:latin typeface="Helvetica Neue"/>
                <a:cs typeface="Helvetica Neue"/>
              </a:rPr>
              <a:t>Facebook:  </a:t>
            </a:r>
            <a:r>
              <a:rPr lang="en-US" sz="800" dirty="0" smtClean="0">
                <a:latin typeface="Helvetica Neue Light"/>
                <a:cs typeface="Helvetica Neue Light"/>
              </a:rPr>
              <a:t>The number of </a:t>
            </a:r>
            <a:r>
              <a:rPr lang="en-US" sz="800" dirty="0">
                <a:latin typeface="Helvetica Neue Light"/>
                <a:cs typeface="Helvetica Neue Light"/>
              </a:rPr>
              <a:t>F</a:t>
            </a:r>
            <a:r>
              <a:rPr lang="en-US" sz="800" dirty="0" smtClean="0">
                <a:latin typeface="Helvetica Neue Light"/>
                <a:cs typeface="Helvetica Neue Light"/>
              </a:rPr>
              <a:t>acebook page likes grew from 301 to 345</a:t>
            </a:r>
            <a:endParaRPr lang="en-US" sz="800" dirty="0">
              <a:latin typeface="Helvetica Neue Light"/>
              <a:cs typeface="Helvetica Neue Light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6078289" y="3394915"/>
            <a:ext cx="11551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i="1" dirty="0" smtClean="0">
                <a:solidFill>
                  <a:srgbClr val="044F91"/>
                </a:solidFill>
                <a:latin typeface="Helvetica Neue"/>
                <a:cs typeface="Helvetica Neue"/>
              </a:rPr>
              <a:t>YouTube: </a:t>
            </a:r>
            <a:r>
              <a:rPr lang="en-US" sz="800" dirty="0">
                <a:latin typeface="Helvetica Neue Light"/>
                <a:cs typeface="Helvetica Neue"/>
              </a:rPr>
              <a:t> </a:t>
            </a:r>
            <a:r>
              <a:rPr lang="en-US" sz="800" dirty="0" smtClean="0">
                <a:latin typeface="Helvetica Neue Light"/>
                <a:cs typeface="Helvetica Neue"/>
              </a:rPr>
              <a:t>Total number of minutes watched of MCHDPEP videos reached 12,507 during this period</a:t>
            </a:r>
            <a:endParaRPr lang="en-US" sz="800" dirty="0">
              <a:solidFill>
                <a:srgbClr val="FF0000"/>
              </a:solidFill>
              <a:latin typeface="Helvetica Neue Light"/>
              <a:cs typeface="Helvetica Neue Light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2788441" y="5063065"/>
            <a:ext cx="18679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Yesterday in the face of tragedy one of our own displayed courage and compassion. Thank you Officer Cathy Stanley </a:t>
            </a:r>
            <a:r>
              <a:rPr lang="en-US" sz="800" dirty="0">
                <a:hlinkClick r:id="rId25" tooltip="http://www.mtyhd.org/index.php/courage-in-the-face-of-tragedy/"/>
              </a:rPr>
              <a:t>http://www.mtyhd.org/index.php/courage-in-the-face-of-tragedy/ …</a:t>
            </a:r>
            <a:endParaRPr lang="en-US" sz="800" i="1" dirty="0">
              <a:latin typeface="Helvetica Neue"/>
              <a:cs typeface="Helvetica Neue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906606" y="6022992"/>
            <a:ext cx="1718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044F91"/>
                </a:solidFill>
                <a:latin typeface="Helvetica Neue"/>
                <a:cs typeface="Helvetica Neue"/>
              </a:rPr>
              <a:t>40 </a:t>
            </a:r>
            <a:r>
              <a:rPr lang="en-US" sz="900" dirty="0">
                <a:solidFill>
                  <a:srgbClr val="044F91"/>
                </a:solidFill>
                <a:latin typeface="Helvetica Neue"/>
                <a:cs typeface="Helvetica Neue"/>
              </a:rPr>
              <a:t>Likes/Shares/Comments</a:t>
            </a:r>
          </a:p>
          <a:p>
            <a:r>
              <a:rPr lang="en-US" sz="900" dirty="0">
                <a:solidFill>
                  <a:srgbClr val="044F91"/>
                </a:solidFill>
                <a:latin typeface="Helvetica Neue"/>
                <a:cs typeface="Helvetica Neue"/>
              </a:rPr>
              <a:t>reaching </a:t>
            </a:r>
            <a:r>
              <a:rPr lang="en-US" sz="900" dirty="0" smtClean="0">
                <a:solidFill>
                  <a:srgbClr val="044F91"/>
                </a:solidFill>
                <a:latin typeface="Helvetica Neue"/>
                <a:cs typeface="Helvetica Neue"/>
              </a:rPr>
              <a:t>557 </a:t>
            </a:r>
            <a:r>
              <a:rPr lang="en-US" sz="900" dirty="0">
                <a:solidFill>
                  <a:srgbClr val="044F91"/>
                </a:solidFill>
                <a:latin typeface="Helvetica Neue"/>
                <a:cs typeface="Helvetica Neue"/>
              </a:rPr>
              <a:t>people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3202516" y="6022992"/>
            <a:ext cx="13927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044F91"/>
                </a:solidFill>
                <a:latin typeface="Helvetica Neue"/>
                <a:cs typeface="Helvetica Neue"/>
              </a:rPr>
              <a:t>43 Total engagements, </a:t>
            </a:r>
            <a:r>
              <a:rPr lang="en-US" sz="900" dirty="0">
                <a:solidFill>
                  <a:srgbClr val="044F91"/>
                </a:solidFill>
                <a:latin typeface="Helvetica Neue"/>
                <a:cs typeface="Helvetica Neue"/>
              </a:rPr>
              <a:t>224 Impressions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5202487" y="6022992"/>
            <a:ext cx="1915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044F91"/>
                </a:solidFill>
                <a:latin typeface="Helvetica Neue"/>
                <a:cs typeface="Helvetica Neue"/>
              </a:rPr>
              <a:t>46,472 Impressions, 2 Likes, 1 Retweet, 1 Detail Expands</a:t>
            </a:r>
            <a:endParaRPr lang="en-US" sz="900" dirty="0">
              <a:solidFill>
                <a:srgbClr val="044F91"/>
              </a:solidFill>
              <a:latin typeface="Helvetica Neue"/>
              <a:cs typeface="Helvetica Neue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2717800" y="7230528"/>
            <a:ext cx="214289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>
                <a:latin typeface="Helvetica Neue"/>
                <a:cs typeface="Helvetica Neue"/>
              </a:rPr>
              <a:t>From Social Media sites: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2717800" y="8472358"/>
            <a:ext cx="214289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 smtClean="0">
                <a:latin typeface="Helvetica Neue"/>
                <a:cs typeface="Helvetica Neue"/>
              </a:rPr>
              <a:t>494 from </a:t>
            </a:r>
            <a:r>
              <a:rPr lang="en-US" sz="900" dirty="0">
                <a:latin typeface="Helvetica Neue"/>
                <a:cs typeface="Helvetica Neue"/>
              </a:rPr>
              <a:t>Facebook</a:t>
            </a:r>
          </a:p>
          <a:p>
            <a:pPr algn="ctr"/>
            <a:r>
              <a:rPr lang="en-US" sz="900" dirty="0" smtClean="0">
                <a:latin typeface="Helvetica Neue"/>
                <a:cs typeface="Helvetica Neue"/>
              </a:rPr>
              <a:t>72 from </a:t>
            </a:r>
            <a:r>
              <a:rPr lang="en-US" sz="900" dirty="0">
                <a:latin typeface="Helvetica Neue"/>
                <a:cs typeface="Helvetica Neue"/>
              </a:rPr>
              <a:t>Twitter</a:t>
            </a:r>
          </a:p>
          <a:p>
            <a:pPr algn="ctr"/>
            <a:endParaRPr lang="en-US" sz="900" dirty="0">
              <a:latin typeface="Helvetica Neue"/>
              <a:cs typeface="Helvetica Neue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546388" y="8186795"/>
            <a:ext cx="21714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cs typeface="Helvetica Neue"/>
              </a:rPr>
              <a:t>Sources of </a:t>
            </a:r>
            <a:r>
              <a:rPr lang="en-US" b="1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cs typeface="Helvetica Neue"/>
              </a:rPr>
              <a:t>traffic</a:t>
            </a:r>
            <a:br>
              <a:rPr lang="en-US" b="1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cs typeface="Helvetica Neue"/>
              </a:rPr>
            </a:br>
            <a:r>
              <a:rPr lang="en-US" b="1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cs typeface="Helvetica Neue"/>
              </a:rPr>
              <a:t>to mtyhd.org</a:t>
            </a:r>
            <a:endParaRPr lang="en-US" b="1" i="1" dirty="0">
              <a:solidFill>
                <a:schemeClr val="tx1">
                  <a:lumMod val="65000"/>
                  <a:lumOff val="35000"/>
                </a:schemeClr>
              </a:solidFill>
              <a:latin typeface="Helvetica Neue"/>
              <a:cs typeface="Helvetica Neue"/>
            </a:endParaRPr>
          </a:p>
          <a:p>
            <a:pPr algn="ctr"/>
            <a:endParaRPr lang="en-US" i="1" dirty="0">
              <a:solidFill>
                <a:schemeClr val="tx1">
                  <a:lumMod val="65000"/>
                  <a:lumOff val="35000"/>
                </a:schemeClr>
              </a:solidFill>
              <a:latin typeface="Helvetica Neue"/>
              <a:cs typeface="Helvetica Neue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478651" y="7257749"/>
            <a:ext cx="2362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i="1" dirty="0" smtClean="0">
                <a:solidFill>
                  <a:srgbClr val="044F91"/>
                </a:solidFill>
                <a:latin typeface="Helvetica Neue"/>
                <a:cs typeface="Helvetica Neue"/>
              </a:rPr>
              <a:t>Top </a:t>
            </a:r>
            <a:endParaRPr lang="en-US" sz="6000" b="1" i="1" dirty="0">
              <a:solidFill>
                <a:srgbClr val="044F91"/>
              </a:solidFill>
              <a:latin typeface="Helvetica Neue"/>
              <a:cs typeface="Helvetica Neue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3789245" y="642899"/>
            <a:ext cx="3827918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en-US" sz="2800" dirty="0" smtClean="0">
                <a:solidFill>
                  <a:srgbClr val="99CCFF"/>
                </a:solidFill>
                <a:latin typeface="Helvetica Neue Light"/>
                <a:cs typeface="Helvetica Neue"/>
              </a:rPr>
              <a:t>SOCIAL MEDIA</a:t>
            </a:r>
          </a:p>
          <a:p>
            <a:pPr algn="ctr">
              <a:lnSpc>
                <a:spcPts val="2000"/>
              </a:lnSpc>
            </a:pPr>
            <a:r>
              <a:rPr lang="en-US" dirty="0" smtClean="0">
                <a:solidFill>
                  <a:schemeClr val="bg1"/>
                </a:solidFill>
                <a:latin typeface="Helvetica Neue Light"/>
                <a:cs typeface="Helvetica Neue"/>
              </a:rPr>
              <a:t>2016 QUARTERLY REPORT</a:t>
            </a:r>
            <a:endParaRPr lang="en-US" dirty="0">
              <a:solidFill>
                <a:schemeClr val="bg1"/>
              </a:solidFill>
              <a:latin typeface="Helvetica Neue Light"/>
              <a:cs typeface="Helvetica Neue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888255" y="1183142"/>
            <a:ext cx="36298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April 1, 2016 - June 30, 2016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5040893" y="7230528"/>
            <a:ext cx="214289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>
                <a:latin typeface="Helvetica Neue"/>
                <a:cs typeface="Helvetica Neue"/>
              </a:rPr>
              <a:t>From </a:t>
            </a:r>
            <a:r>
              <a:rPr lang="en-US" sz="900" b="1" dirty="0" smtClean="0">
                <a:latin typeface="Helvetica Neue"/>
                <a:cs typeface="Helvetica Neue"/>
              </a:rPr>
              <a:t>Mass </a:t>
            </a:r>
            <a:r>
              <a:rPr lang="en-US" sz="900" b="1" dirty="0">
                <a:latin typeface="Helvetica Neue"/>
                <a:cs typeface="Helvetica Neue"/>
              </a:rPr>
              <a:t>Media sites:</a:t>
            </a:r>
          </a:p>
        </p:txBody>
      </p:sp>
      <p:pic>
        <p:nvPicPr>
          <p:cNvPr id="70" name="Picture 69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19685" y="7525552"/>
            <a:ext cx="2081332" cy="889000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5312595" y="7627152"/>
            <a:ext cx="546100" cy="774700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6382837" y="7970052"/>
            <a:ext cx="546100" cy="432455"/>
          </a:xfrm>
          <a:prstGeom prst="rect">
            <a:avLst/>
          </a:prstGeom>
        </p:spPr>
      </p:pic>
      <p:sp>
        <p:nvSpPr>
          <p:cNvPr id="88" name="TextBox 87"/>
          <p:cNvSpPr txBox="1"/>
          <p:nvPr/>
        </p:nvSpPr>
        <p:spPr>
          <a:xfrm>
            <a:off x="5040893" y="8472358"/>
            <a:ext cx="2142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 smtClean="0">
                <a:latin typeface="Helvetica Neue"/>
                <a:cs typeface="Helvetica Neue"/>
              </a:rPr>
              <a:t>80 from cdph.ca.gov</a:t>
            </a:r>
            <a:endParaRPr lang="en-US" sz="900" dirty="0">
              <a:latin typeface="Helvetica Neue"/>
              <a:cs typeface="Helvetica Neue"/>
            </a:endParaRPr>
          </a:p>
          <a:p>
            <a:pPr algn="ctr"/>
            <a:r>
              <a:rPr lang="en-US" sz="900" dirty="0" smtClean="0">
                <a:latin typeface="Helvetica Neue"/>
                <a:cs typeface="Helvetica Neue"/>
              </a:rPr>
              <a:t>41 </a:t>
            </a:r>
            <a:r>
              <a:rPr lang="en-US" sz="900" dirty="0">
                <a:latin typeface="Helvetica Neue"/>
                <a:cs typeface="Helvetica Neue"/>
              </a:rPr>
              <a:t>from </a:t>
            </a:r>
            <a:r>
              <a:rPr lang="en-US" sz="900" dirty="0" smtClean="0">
                <a:latin typeface="Helvetica Neue"/>
                <a:cs typeface="Helvetica Neue"/>
              </a:rPr>
              <a:t>thecalifornian.com</a:t>
            </a:r>
            <a:endParaRPr lang="en-US" sz="900" dirty="0">
              <a:latin typeface="Helvetica Neue"/>
              <a:cs typeface="Helvetica Neue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46388" y="5081402"/>
            <a:ext cx="2068076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/>
              <a:t>Busy week here at the Health Department. TWO FREE EVENTS! Friday (5/20- 10 am to 1:30 pm) is the annual EMS Celebration - Salinas Soccer Fields - Fire trucks, </a:t>
            </a:r>
            <a:r>
              <a:rPr lang="en-US" sz="900" dirty="0" err="1"/>
              <a:t>HazMat</a:t>
            </a:r>
            <a:r>
              <a:rPr lang="en-US" sz="900" dirty="0"/>
              <a:t> </a:t>
            </a:r>
            <a:r>
              <a:rPr lang="en-US" sz="900" dirty="0" smtClean="0"/>
              <a:t>Vehicles……….(cont.)</a:t>
            </a:r>
            <a:endParaRPr lang="en-US" sz="900" dirty="0"/>
          </a:p>
        </p:txBody>
      </p:sp>
      <p:sp>
        <p:nvSpPr>
          <p:cNvPr id="21" name="Rectangle 20"/>
          <p:cNvSpPr/>
          <p:nvPr/>
        </p:nvSpPr>
        <p:spPr>
          <a:xfrm>
            <a:off x="4741363" y="5051913"/>
            <a:ext cx="247890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/>
              <a:t>Good message and a cute puppy! </a:t>
            </a:r>
            <a:r>
              <a:rPr lang="en-US" sz="900" dirty="0">
                <a:hlinkClick r:id="rId28"/>
              </a:rPr>
              <a:t>#</a:t>
            </a:r>
            <a:r>
              <a:rPr lang="en-US" sz="900" b="1" dirty="0">
                <a:hlinkClick r:id="rId28"/>
              </a:rPr>
              <a:t>smile</a:t>
            </a:r>
            <a:r>
              <a:rPr lang="en-US" sz="900" dirty="0"/>
              <a:t> </a:t>
            </a:r>
            <a:r>
              <a:rPr lang="en-US" sz="900" dirty="0">
                <a:hlinkClick r:id="rId29"/>
              </a:rPr>
              <a:t>#</a:t>
            </a:r>
            <a:r>
              <a:rPr lang="en-US" sz="900" b="1" dirty="0" err="1">
                <a:hlinkClick r:id="rId29"/>
              </a:rPr>
              <a:t>eatyourvegetables</a:t>
            </a:r>
            <a:r>
              <a:rPr lang="en-US" sz="900" dirty="0"/>
              <a:t> </a:t>
            </a:r>
            <a:r>
              <a:rPr lang="en-US" sz="900" dirty="0">
                <a:hlinkClick r:id="rId30" tooltip="https://twitter.com/SaludToday/status/747910177605595136"/>
              </a:rPr>
              <a:t>https://twitter.com/SaludToday/status/747910177605595136 …</a:t>
            </a:r>
            <a:endParaRPr lang="en-US" sz="900" dirty="0"/>
          </a:p>
        </p:txBody>
      </p:sp>
      <p:pic>
        <p:nvPicPr>
          <p:cNvPr id="89" name="Picture 8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871270" y="6096083"/>
            <a:ext cx="263525" cy="18097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312595" y="7888214"/>
            <a:ext cx="5461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/>
                </a:solidFill>
              </a:rPr>
              <a:t>80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402739" y="8052786"/>
            <a:ext cx="4955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/>
                </a:solidFill>
              </a:rPr>
              <a:t>41</a:t>
            </a:r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01" y="740233"/>
            <a:ext cx="3365501" cy="627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35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738" y="-6350"/>
            <a:ext cx="7792561" cy="10058400"/>
          </a:xfrm>
          <a:prstGeom prst="rect">
            <a:avLst/>
          </a:prstGeom>
        </p:spPr>
      </p:pic>
      <p:sp>
        <p:nvSpPr>
          <p:cNvPr id="56" name="Rectangle 55"/>
          <p:cNvSpPr/>
          <p:nvPr/>
        </p:nvSpPr>
        <p:spPr>
          <a:xfrm>
            <a:off x="457200" y="3309495"/>
            <a:ext cx="2247900" cy="1371600"/>
          </a:xfrm>
          <a:prstGeom prst="rect">
            <a:avLst/>
          </a:prstGeom>
          <a:solidFill>
            <a:srgbClr val="777777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 smtClean="0">
              <a:solidFill>
                <a:schemeClr val="tx1"/>
              </a:solidFill>
            </a:endParaRPr>
          </a:p>
          <a:p>
            <a:pPr algn="ctr"/>
            <a:endParaRPr lang="en-US" sz="900" dirty="0" smtClean="0">
              <a:solidFill>
                <a:schemeClr val="tx1"/>
              </a:solidFill>
            </a:endParaRPr>
          </a:p>
          <a:p>
            <a:pPr algn="ctr"/>
            <a:endParaRPr lang="en-US" sz="1050" dirty="0">
              <a:solidFill>
                <a:schemeClr val="tx1"/>
              </a:solidFill>
            </a:endParaRPr>
          </a:p>
          <a:p>
            <a:pPr algn="ctr"/>
            <a:r>
              <a:rPr lang="en-US" sz="1050" dirty="0">
                <a:hlinkClick r:id="rId4"/>
              </a:rPr>
              <a:t>@</a:t>
            </a:r>
            <a:r>
              <a:rPr lang="en-US" sz="1050" b="1" dirty="0" err="1">
                <a:hlinkClick r:id="rId4"/>
              </a:rPr>
              <a:t>MCoSheriff</a:t>
            </a:r>
            <a:r>
              <a:rPr lang="en-US" sz="1050" dirty="0"/>
              <a:t> We're hoping you can share what you learn with the </a:t>
            </a:r>
            <a:r>
              <a:rPr lang="en-US" sz="1050" dirty="0">
                <a:hlinkClick r:id="rId5"/>
              </a:rPr>
              <a:t>#</a:t>
            </a:r>
            <a:r>
              <a:rPr lang="en-US" sz="1050" b="1" dirty="0">
                <a:hlinkClick r:id="rId5"/>
              </a:rPr>
              <a:t>MCHD</a:t>
            </a:r>
            <a:r>
              <a:rPr lang="en-US" sz="1050" dirty="0"/>
              <a:t>! </a:t>
            </a:r>
            <a:r>
              <a:rPr lang="en-US" sz="1050" dirty="0">
                <a:hlinkClick r:id="rId6"/>
              </a:rPr>
              <a:t>@</a:t>
            </a:r>
            <a:r>
              <a:rPr lang="en-US" sz="1050" b="1" dirty="0">
                <a:hlinkClick r:id="rId6"/>
              </a:rPr>
              <a:t>MCHDPIO</a:t>
            </a:r>
            <a:r>
              <a:rPr lang="en-US" sz="1050" dirty="0"/>
              <a:t> </a:t>
            </a:r>
            <a:r>
              <a:rPr lang="en-US" sz="1050" dirty="0">
                <a:hlinkClick r:id="rId7"/>
              </a:rPr>
              <a:t>@</a:t>
            </a:r>
            <a:r>
              <a:rPr lang="en-US" sz="1050" b="1" dirty="0" err="1">
                <a:hlinkClick r:id="rId7"/>
              </a:rPr>
              <a:t>WashCoverStay</a:t>
            </a:r>
            <a:endParaRPr lang="en-US" sz="1050" dirty="0">
              <a:solidFill>
                <a:schemeClr val="tx1"/>
              </a:solidFill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2764367" y="3309495"/>
            <a:ext cx="2247900" cy="1371600"/>
          </a:xfrm>
          <a:prstGeom prst="rect">
            <a:avLst/>
          </a:prstGeom>
          <a:solidFill>
            <a:srgbClr val="777777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 smtClean="0">
              <a:solidFill>
                <a:schemeClr val="tx1"/>
              </a:solidFill>
            </a:endParaRPr>
          </a:p>
          <a:p>
            <a:pPr algn="ctr"/>
            <a:endParaRPr lang="en-US" sz="1050" dirty="0">
              <a:solidFill>
                <a:schemeClr val="tx1"/>
              </a:solidFill>
            </a:endParaRPr>
          </a:p>
          <a:p>
            <a:pPr algn="ctr"/>
            <a:endParaRPr lang="en-US" sz="1050" dirty="0" smtClean="0">
              <a:solidFill>
                <a:schemeClr val="tx1"/>
              </a:solidFill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5054600" y="3309495"/>
            <a:ext cx="2247900" cy="1371600"/>
          </a:xfrm>
          <a:prstGeom prst="rect">
            <a:avLst/>
          </a:prstGeom>
          <a:solidFill>
            <a:srgbClr val="777777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42999" y="1012606"/>
            <a:ext cx="2260600" cy="1587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7200" y="470727"/>
            <a:ext cx="6858000" cy="5207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34933" y="986604"/>
            <a:ext cx="2260600" cy="15875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74559" y="2080578"/>
            <a:ext cx="1689100" cy="3429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17318" y="2042478"/>
            <a:ext cx="1689100" cy="4191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7200" y="2768638"/>
            <a:ext cx="6858000" cy="5207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57600" y="4838700"/>
            <a:ext cx="457200" cy="3683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7200" y="4838700"/>
            <a:ext cx="6858000" cy="5207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64913" y="5410199"/>
            <a:ext cx="6845300" cy="92813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57200" y="7181710"/>
            <a:ext cx="2247900" cy="16891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768602" y="7181710"/>
            <a:ext cx="2247900" cy="16891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067300" y="7181710"/>
            <a:ext cx="2247900" cy="16891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7200" y="6640853"/>
            <a:ext cx="6858000" cy="5207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00"/>
          <a:stretch/>
        </p:blipFill>
        <p:spPr>
          <a:xfrm>
            <a:off x="801443" y="7216035"/>
            <a:ext cx="1543552" cy="114866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807632" y="1785911"/>
            <a:ext cx="93133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 smtClean="0">
                <a:latin typeface="Helvetica Neue"/>
                <a:cs typeface="Helvetica Neue"/>
              </a:rPr>
              <a:t>FROM</a:t>
            </a:r>
            <a:endParaRPr lang="en-US" sz="1000" b="1" dirty="0">
              <a:latin typeface="Helvetica Neue"/>
              <a:cs typeface="Helvetica Neue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914896" y="1806356"/>
            <a:ext cx="93133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 smtClean="0">
                <a:latin typeface="Helvetica Neue"/>
                <a:cs typeface="Helvetica Neue"/>
              </a:rPr>
              <a:t>FROM</a:t>
            </a:r>
            <a:endParaRPr lang="en-US" sz="1000" b="1" dirty="0">
              <a:latin typeface="Helvetica Neue"/>
              <a:cs typeface="Helvetica Neue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59932" y="998240"/>
            <a:ext cx="22267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solidFill>
                  <a:srgbClr val="99CCFF"/>
                </a:solidFill>
                <a:latin typeface="Helvetica Neue"/>
                <a:cs typeface="Helvetica Neue"/>
              </a:rPr>
              <a:t>30</a:t>
            </a:r>
            <a:endParaRPr lang="en-US" sz="6000" b="1" dirty="0">
              <a:solidFill>
                <a:srgbClr val="99CCFF"/>
              </a:solidFill>
              <a:latin typeface="Helvetica Neue"/>
              <a:cs typeface="Helvetica Neue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329152" y="993538"/>
            <a:ext cx="22267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solidFill>
                  <a:srgbClr val="99CCFF"/>
                </a:solidFill>
                <a:latin typeface="Helvetica Neue"/>
                <a:cs typeface="Helvetica Neue"/>
              </a:rPr>
              <a:t>144</a:t>
            </a:r>
            <a:endParaRPr lang="en-US" sz="6000" b="1" dirty="0">
              <a:solidFill>
                <a:srgbClr val="99CCFF"/>
              </a:solidFill>
              <a:latin typeface="Helvetica Neue"/>
              <a:cs typeface="Helvetica Neue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04053" y="6687952"/>
            <a:ext cx="690427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i="1" dirty="0">
                <a:solidFill>
                  <a:srgbClr val="99CCFF"/>
                </a:solidFill>
                <a:latin typeface="Helvetica Neue"/>
                <a:cs typeface="Helvetica Neue"/>
              </a:rPr>
              <a:t>Strategic Outcomes…</a:t>
            </a:r>
            <a:r>
              <a:rPr lang="en-US" sz="1300" dirty="0" smtClean="0">
                <a:solidFill>
                  <a:srgbClr val="99CCFF"/>
                </a:solidFill>
                <a:latin typeface="Helvetica Neue"/>
                <a:cs typeface="Helvetica Neue"/>
              </a:rPr>
              <a:t> </a:t>
            </a:r>
            <a:r>
              <a:rPr lang="en-US" sz="1300" dirty="0">
                <a:solidFill>
                  <a:schemeClr val="bg1"/>
                </a:solidFill>
                <a:latin typeface="Helvetica Neue"/>
                <a:cs typeface="Helvetica Neue"/>
              </a:rPr>
              <a:t>How did our social media communication affect our organization?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554855" y="4880320"/>
            <a:ext cx="6665417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i="1" dirty="0" smtClean="0">
                <a:solidFill>
                  <a:srgbClr val="99CCFF"/>
                </a:solidFill>
                <a:latin typeface="Helvetica Neue"/>
                <a:cs typeface="Helvetica Neue"/>
              </a:rPr>
              <a:t>Campaigns…</a:t>
            </a:r>
            <a:r>
              <a:rPr lang="en-US" sz="1300" dirty="0" smtClean="0">
                <a:solidFill>
                  <a:srgbClr val="99CCFF"/>
                </a:solidFill>
                <a:latin typeface="Helvetica Neue"/>
                <a:cs typeface="Helvetica Neue"/>
              </a:rPr>
              <a:t> </a:t>
            </a:r>
            <a:r>
              <a:rPr lang="en-US" sz="1300" dirty="0">
                <a:solidFill>
                  <a:schemeClr val="bg1"/>
                </a:solidFill>
                <a:latin typeface="Helvetica Neue"/>
                <a:cs typeface="Helvetica Neue"/>
              </a:rPr>
              <a:t>How did our coordinated </a:t>
            </a:r>
            <a:r>
              <a:rPr lang="en-US" sz="1300" dirty="0" smtClean="0">
                <a:solidFill>
                  <a:schemeClr val="bg1"/>
                </a:solidFill>
                <a:latin typeface="Helvetica Neue"/>
                <a:cs typeface="Helvetica Neue"/>
              </a:rPr>
              <a:t>social media </a:t>
            </a:r>
            <a:r>
              <a:rPr lang="en-US" sz="1300" dirty="0">
                <a:solidFill>
                  <a:schemeClr val="bg1"/>
                </a:solidFill>
                <a:latin typeface="Helvetica Neue"/>
                <a:cs typeface="Helvetica Neue"/>
              </a:rPr>
              <a:t>projects </a:t>
            </a:r>
            <a:r>
              <a:rPr lang="en-US" sz="1300" dirty="0" smtClean="0">
                <a:solidFill>
                  <a:schemeClr val="bg1"/>
                </a:solidFill>
                <a:latin typeface="Helvetica Neue"/>
                <a:cs typeface="Helvetica Neue"/>
              </a:rPr>
              <a:t>perform?</a:t>
            </a:r>
            <a:endParaRPr lang="en-US" sz="1300" dirty="0">
              <a:solidFill>
                <a:schemeClr val="bg1"/>
              </a:solidFill>
              <a:latin typeface="Helvetica Neue"/>
              <a:cs typeface="Helvetica Neue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54855" y="2814452"/>
            <a:ext cx="6665417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i="1" smtClean="0">
                <a:solidFill>
                  <a:srgbClr val="99CCFF"/>
                </a:solidFill>
                <a:latin typeface="Helvetica Neue"/>
                <a:cs typeface="Helvetica Neue"/>
              </a:rPr>
              <a:t>The Buzz…</a:t>
            </a:r>
            <a:r>
              <a:rPr lang="en-US" sz="1300" smtClean="0">
                <a:solidFill>
                  <a:srgbClr val="99CCFF"/>
                </a:solidFill>
                <a:latin typeface="Helvetica Neue"/>
                <a:cs typeface="Helvetica Neue"/>
              </a:rPr>
              <a:t> </a:t>
            </a:r>
            <a:r>
              <a:rPr lang="en-US" sz="1300" dirty="0">
                <a:solidFill>
                  <a:schemeClr val="bg1"/>
                </a:solidFill>
                <a:latin typeface="Helvetica Neue"/>
                <a:cs typeface="Helvetica Neue"/>
              </a:rPr>
              <a:t>What are people saying about us on social media?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54855" y="528452"/>
            <a:ext cx="6665417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i="1" dirty="0" smtClean="0">
                <a:solidFill>
                  <a:srgbClr val="99CCFF"/>
                </a:solidFill>
                <a:latin typeface="Helvetica Neue"/>
                <a:cs typeface="Helvetica Neue"/>
              </a:rPr>
              <a:t>Loyalty…</a:t>
            </a:r>
            <a:r>
              <a:rPr lang="en-US" sz="1300" dirty="0" smtClean="0">
                <a:solidFill>
                  <a:srgbClr val="99CCFF"/>
                </a:solidFill>
                <a:latin typeface="Helvetica Neue"/>
                <a:cs typeface="Helvetica Neue"/>
              </a:rPr>
              <a:t> </a:t>
            </a:r>
            <a:r>
              <a:rPr lang="en-US" sz="1300" dirty="0">
                <a:solidFill>
                  <a:schemeClr val="bg1"/>
                </a:solidFill>
                <a:latin typeface="Helvetica Neue"/>
                <a:cs typeface="Helvetica Neue"/>
              </a:rPr>
              <a:t>Which social networking sites </a:t>
            </a:r>
            <a:r>
              <a:rPr lang="en-US" sz="1300" dirty="0" smtClean="0">
                <a:solidFill>
                  <a:schemeClr val="bg1"/>
                </a:solidFill>
                <a:latin typeface="Helvetica Neue"/>
                <a:cs typeface="Helvetica Neue"/>
              </a:rPr>
              <a:t>sent the most repeat visitors </a:t>
            </a:r>
            <a:r>
              <a:rPr lang="en-US" sz="1300" dirty="0">
                <a:solidFill>
                  <a:schemeClr val="bg1"/>
                </a:solidFill>
                <a:latin typeface="Helvetica Neue"/>
                <a:cs typeface="Helvetica Neue"/>
              </a:rPr>
              <a:t>to m</a:t>
            </a:r>
            <a:r>
              <a:rPr lang="en-US" sz="1300" dirty="0" smtClean="0">
                <a:solidFill>
                  <a:schemeClr val="bg1"/>
                </a:solidFill>
                <a:latin typeface="Helvetica Neue"/>
                <a:cs typeface="Helvetica Neue"/>
              </a:rPr>
              <a:t>tyhd.org?</a:t>
            </a:r>
            <a:endParaRPr lang="en-US" sz="1300" dirty="0">
              <a:solidFill>
                <a:schemeClr val="bg1"/>
              </a:solidFill>
              <a:latin typeface="Helvetica Neue"/>
              <a:cs typeface="Helvetica Neue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457200" y="5419724"/>
            <a:ext cx="6724686" cy="897618"/>
          </a:xfrm>
          <a:prstGeom prst="rect">
            <a:avLst/>
          </a:prstGeom>
          <a:noFill/>
          <a:ln>
            <a:noFill/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900" b="1" dirty="0">
                <a:solidFill>
                  <a:schemeClr val="tx1"/>
                </a:solidFill>
                <a:latin typeface="Helvetica Neue"/>
                <a:cs typeface="Helvetica Neue"/>
              </a:rPr>
              <a:t>Plugged In </a:t>
            </a:r>
            <a:r>
              <a:rPr lang="en-US" sz="900" dirty="0">
                <a:solidFill>
                  <a:schemeClr val="tx1"/>
                </a:solidFill>
                <a:latin typeface="Helvetica Neue"/>
                <a:cs typeface="Helvetica Neue"/>
              </a:rPr>
              <a:t>is a </a:t>
            </a:r>
            <a:r>
              <a:rPr lang="en-US" sz="900" dirty="0" smtClean="0">
                <a:solidFill>
                  <a:schemeClr val="tx1"/>
                </a:solidFill>
                <a:latin typeface="Helvetica Neue"/>
                <a:cs typeface="Helvetica Neue"/>
              </a:rPr>
              <a:t>new communications strategy to </a:t>
            </a:r>
            <a:r>
              <a:rPr lang="en-US" sz="900" dirty="0">
                <a:solidFill>
                  <a:schemeClr val="tx1"/>
                </a:solidFill>
                <a:latin typeface="Helvetica Neue"/>
                <a:cs typeface="Helvetica Neue"/>
              </a:rPr>
              <a:t>help </a:t>
            </a:r>
            <a:r>
              <a:rPr lang="en-US" sz="900" dirty="0" smtClean="0">
                <a:solidFill>
                  <a:schemeClr val="tx1"/>
                </a:solidFill>
                <a:latin typeface="Helvetica Neue"/>
                <a:cs typeface="Helvetica Neue"/>
              </a:rPr>
              <a:t>Monterey County Health Department </a:t>
            </a:r>
            <a:r>
              <a:rPr lang="en-US" sz="900" dirty="0">
                <a:solidFill>
                  <a:schemeClr val="tx1"/>
                </a:solidFill>
                <a:latin typeface="Helvetica Neue"/>
                <a:cs typeface="Helvetica Neue"/>
              </a:rPr>
              <a:t>react in real time to inject germane </a:t>
            </a:r>
            <a:r>
              <a:rPr lang="en-US" sz="900" dirty="0" smtClean="0">
                <a:solidFill>
                  <a:schemeClr val="tx1"/>
                </a:solidFill>
                <a:latin typeface="Helvetica Neue"/>
                <a:cs typeface="Helvetica Neue"/>
              </a:rPr>
              <a:t>Health Department </a:t>
            </a:r>
            <a:r>
              <a:rPr lang="en-US" sz="900" dirty="0">
                <a:solidFill>
                  <a:schemeClr val="tx1"/>
                </a:solidFill>
                <a:latin typeface="Helvetica Neue"/>
                <a:cs typeface="Helvetica Neue"/>
              </a:rPr>
              <a:t>work (reports, testimonies, images, and other products) into public conversations about breaking news. </a:t>
            </a:r>
            <a:r>
              <a:rPr lang="en-US" sz="900" dirty="0" smtClean="0">
                <a:solidFill>
                  <a:schemeClr val="tx1"/>
                </a:solidFill>
                <a:latin typeface="Helvetica Neue"/>
                <a:cs typeface="Helvetica Neue"/>
              </a:rPr>
              <a:t>We will have media liaisons in each Bureau  to support this social media approach with the goal of more coordinated social media messaging from across the Health Department.</a:t>
            </a:r>
            <a:endParaRPr lang="en-US" sz="900" dirty="0">
              <a:solidFill>
                <a:schemeClr val="tx1"/>
              </a:solidFill>
              <a:latin typeface="Helvetica Neue"/>
              <a:cs typeface="Helvetica Neue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366863" y="8165039"/>
            <a:ext cx="24127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 smtClean="0">
                <a:latin typeface="Helvetica Neue"/>
                <a:cs typeface="Helvetica Neue"/>
              </a:rPr>
              <a:t>This quarter we posted information on a wide variety of topics, including STDs, mental health, Zika virus, immunizations and community clean up events</a:t>
            </a:r>
            <a:endParaRPr lang="en-US" sz="900" dirty="0">
              <a:latin typeface="Helvetica Neue"/>
              <a:cs typeface="Helvetica Neue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2863852" y="8109546"/>
            <a:ext cx="20574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 smtClean="0">
                <a:latin typeface="Helvetica Neue"/>
                <a:cs typeface="Helvetica Neue"/>
              </a:rPr>
              <a:t>This quarter we </a:t>
            </a:r>
            <a:r>
              <a:rPr lang="en-US" sz="900" dirty="0">
                <a:latin typeface="Helvetica Neue"/>
                <a:cs typeface="Helvetica Neue"/>
              </a:rPr>
              <a:t>have focused </a:t>
            </a:r>
            <a:r>
              <a:rPr lang="en-US" sz="900" dirty="0" smtClean="0">
                <a:latin typeface="Helvetica Neue"/>
                <a:cs typeface="Helvetica Neue"/>
              </a:rPr>
              <a:t>on messages Monterey County residents can act on to improve not only their health but also the community's health</a:t>
            </a:r>
            <a:endParaRPr lang="en-US" sz="900" dirty="0">
              <a:latin typeface="Helvetica Neue"/>
              <a:cs typeface="Helvetica Neue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5060950" y="8178796"/>
            <a:ext cx="22542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Helvetica Neue"/>
                <a:cs typeface="Helvetica Neue"/>
              </a:rPr>
              <a:t>We better serve </a:t>
            </a:r>
            <a:r>
              <a:rPr lang="en-US" sz="900" dirty="0" smtClean="0">
                <a:latin typeface="Helvetica Neue"/>
                <a:cs typeface="Helvetica Neue"/>
              </a:rPr>
              <a:t>Monterey County residents </a:t>
            </a:r>
            <a:r>
              <a:rPr lang="en-US" sz="900" dirty="0">
                <a:latin typeface="Helvetica Neue"/>
                <a:cs typeface="Helvetica Neue"/>
              </a:rPr>
              <a:t>and maintain our relevance, by providing them information on </a:t>
            </a:r>
            <a:r>
              <a:rPr lang="en-US" sz="900" dirty="0" smtClean="0">
                <a:latin typeface="Helvetica Neue"/>
                <a:cs typeface="Helvetica Neue"/>
              </a:rPr>
              <a:t>commonly used social media platforms </a:t>
            </a:r>
            <a:endParaRPr lang="en-US" sz="900" dirty="0">
              <a:latin typeface="Helvetica Neue"/>
              <a:cs typeface="Helvetica Neue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132986" y="3445932"/>
            <a:ext cx="1515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 smtClean="0">
                <a:solidFill>
                  <a:schemeClr val="bg1"/>
                </a:solidFill>
                <a:latin typeface="Helvetica Neue"/>
                <a:cs typeface="Helvetica Neue"/>
              </a:rPr>
              <a:t>@</a:t>
            </a:r>
            <a:r>
              <a:rPr lang="en-US" sz="900" b="1" dirty="0" err="1" smtClean="0">
                <a:solidFill>
                  <a:schemeClr val="bg1"/>
                </a:solidFill>
                <a:latin typeface="Helvetica Neue"/>
                <a:cs typeface="Helvetica Neue"/>
              </a:rPr>
              <a:t>MCoSheriff</a:t>
            </a:r>
            <a:endParaRPr lang="en-US" sz="900" b="1" dirty="0" smtClean="0">
              <a:solidFill>
                <a:schemeClr val="bg1"/>
              </a:solidFill>
              <a:latin typeface="Helvetica Neue"/>
              <a:cs typeface="Helvetica Neue"/>
            </a:endParaRPr>
          </a:p>
          <a:p>
            <a:r>
              <a:rPr lang="en-US" sz="900" b="1" dirty="0" smtClean="0">
                <a:solidFill>
                  <a:schemeClr val="bg1"/>
                </a:solidFill>
                <a:latin typeface="Helvetica Neue"/>
                <a:cs typeface="Helvetica Neue"/>
              </a:rPr>
              <a:t>April 6, 2016</a:t>
            </a:r>
            <a:endParaRPr lang="en-US" sz="900" b="1" dirty="0">
              <a:solidFill>
                <a:schemeClr val="bg1"/>
              </a:solidFill>
              <a:latin typeface="Helvetica Neue"/>
              <a:cs typeface="Helvetica Neue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427451" y="3445932"/>
            <a:ext cx="15848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 smtClean="0">
                <a:solidFill>
                  <a:schemeClr val="bg1"/>
                </a:solidFill>
                <a:latin typeface="Helvetica Neue"/>
                <a:cs typeface="Helvetica Neue"/>
              </a:rPr>
              <a:t>@</a:t>
            </a:r>
            <a:r>
              <a:rPr lang="en-US" sz="900" b="1" dirty="0" err="1" smtClean="0">
                <a:solidFill>
                  <a:schemeClr val="bg1"/>
                </a:solidFill>
                <a:latin typeface="Helvetica Neue"/>
                <a:cs typeface="Helvetica Neue"/>
              </a:rPr>
              <a:t>MontereyCoPubHealth</a:t>
            </a:r>
            <a:r>
              <a:rPr lang="en-US" sz="900" b="1" dirty="0" smtClean="0">
                <a:solidFill>
                  <a:schemeClr val="bg1"/>
                </a:solidFill>
                <a:latin typeface="Helvetica Neue"/>
                <a:cs typeface="Helvetica Neue"/>
              </a:rPr>
              <a:t> </a:t>
            </a:r>
          </a:p>
          <a:p>
            <a:r>
              <a:rPr lang="en-US" sz="900" b="1" dirty="0" smtClean="0">
                <a:solidFill>
                  <a:schemeClr val="bg1"/>
                </a:solidFill>
                <a:latin typeface="Helvetica Neue"/>
                <a:cs typeface="Helvetica Neue"/>
              </a:rPr>
              <a:t>May 25, 2016</a:t>
            </a:r>
            <a:endParaRPr lang="en-US" sz="900" b="1" dirty="0">
              <a:solidFill>
                <a:schemeClr val="bg1"/>
              </a:solidFill>
              <a:latin typeface="Helvetica Neue"/>
              <a:cs typeface="Helvetica Neue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5696787" y="3445932"/>
            <a:ext cx="1515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 smtClean="0">
                <a:solidFill>
                  <a:schemeClr val="bg1"/>
                </a:solidFill>
                <a:latin typeface="Helvetica Neue"/>
                <a:cs typeface="Helvetica Neue"/>
              </a:rPr>
              <a:t>@COPA_IAF</a:t>
            </a:r>
            <a:endParaRPr lang="en-US" sz="900" b="1" dirty="0">
              <a:solidFill>
                <a:schemeClr val="bg1"/>
              </a:solidFill>
              <a:latin typeface="Helvetica Neue"/>
              <a:cs typeface="Helvetica Neue"/>
            </a:endParaRPr>
          </a:p>
          <a:p>
            <a:r>
              <a:rPr lang="en-US" sz="900" b="1" dirty="0" smtClean="0">
                <a:solidFill>
                  <a:schemeClr val="bg1"/>
                </a:solidFill>
                <a:latin typeface="Helvetica Neue"/>
                <a:cs typeface="Helvetica Neue"/>
              </a:rPr>
              <a:t>June 24, 2016</a:t>
            </a:r>
            <a:endParaRPr lang="en-US" sz="900" b="1" dirty="0">
              <a:solidFill>
                <a:schemeClr val="bg1"/>
              </a:solidFill>
              <a:latin typeface="Helvetica Neue"/>
              <a:cs typeface="Helvetica Neue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5121435" y="3822342"/>
            <a:ext cx="211423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Broad distribution of easy-to-understand flyers with take-home contact phone number… on free </a:t>
            </a:r>
            <a:r>
              <a:rPr lang="en-US" sz="1050" dirty="0" err="1"/>
              <a:t>bandaids</a:t>
            </a:r>
            <a:r>
              <a:rPr lang="en-US" sz="1050" dirty="0"/>
              <a:t> </a:t>
            </a:r>
            <a:r>
              <a:rPr lang="en-US" sz="1050" dirty="0">
                <a:hlinkClick r:id="rId6"/>
              </a:rPr>
              <a:t>@MCHDPIO</a:t>
            </a:r>
            <a:endParaRPr lang="en-US" sz="1050" dirty="0">
              <a:solidFill>
                <a:schemeClr val="bg1"/>
              </a:solidFill>
              <a:latin typeface="Helvetica Neue"/>
            </a:endParaRPr>
          </a:p>
        </p:txBody>
      </p:sp>
      <p:cxnSp>
        <p:nvCxnSpPr>
          <p:cNvPr id="49" name="Straight Connector 48"/>
          <p:cNvCxnSpPr/>
          <p:nvPr/>
        </p:nvCxnSpPr>
        <p:spPr>
          <a:xfrm>
            <a:off x="660400" y="3815264"/>
            <a:ext cx="1888065" cy="0"/>
          </a:xfrm>
          <a:prstGeom prst="line">
            <a:avLst/>
          </a:prstGeom>
          <a:ln>
            <a:solidFill>
              <a:srgbClr val="99CC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>
            <a:off x="2963333" y="3815264"/>
            <a:ext cx="1888065" cy="0"/>
          </a:xfrm>
          <a:prstGeom prst="line">
            <a:avLst/>
          </a:prstGeom>
          <a:ln>
            <a:solidFill>
              <a:srgbClr val="99CC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5244042" y="3817326"/>
            <a:ext cx="1888065" cy="0"/>
          </a:xfrm>
          <a:prstGeom prst="line">
            <a:avLst/>
          </a:prstGeom>
          <a:ln>
            <a:solidFill>
              <a:srgbClr val="99CC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4" name="TextBox 53"/>
          <p:cNvSpPr txBox="1"/>
          <p:nvPr/>
        </p:nvSpPr>
        <p:spPr>
          <a:xfrm>
            <a:off x="1011766" y="9499603"/>
            <a:ext cx="4055534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rgbClr val="044F91"/>
                </a:solidFill>
                <a:latin typeface="Helvetica Neue"/>
                <a:cs typeface="Helvetica Neue"/>
              </a:rPr>
              <a:t>QUESTIONS? COMMENTS? MORE INFORMATION?</a:t>
            </a:r>
          </a:p>
          <a:p>
            <a:r>
              <a:rPr lang="en-US" sz="800" dirty="0">
                <a:latin typeface="Helvetica Neue"/>
                <a:cs typeface="Helvetica Neue"/>
              </a:rPr>
              <a:t>Contact </a:t>
            </a:r>
            <a:r>
              <a:rPr lang="en-US" sz="800" smtClean="0">
                <a:latin typeface="Helvetica Neue"/>
                <a:cs typeface="Helvetica Neue"/>
              </a:rPr>
              <a:t>Public </a:t>
            </a:r>
            <a:r>
              <a:rPr lang="en-US" sz="800" smtClean="0">
                <a:latin typeface="Helvetica Neue"/>
                <a:cs typeface="Helvetica Neue"/>
              </a:rPr>
              <a:t>Information Officer </a:t>
            </a:r>
            <a:r>
              <a:rPr lang="en-US" sz="800" dirty="0" smtClean="0">
                <a:latin typeface="Helvetica Neue"/>
                <a:cs typeface="Helvetica Neue"/>
              </a:rPr>
              <a:t>Karen Smith </a:t>
            </a:r>
            <a:r>
              <a:rPr lang="en-US" sz="800" dirty="0">
                <a:latin typeface="Helvetica Neue"/>
                <a:cs typeface="Helvetica Neue"/>
              </a:rPr>
              <a:t>for more </a:t>
            </a:r>
            <a:r>
              <a:rPr lang="en-US" sz="800" dirty="0" smtClean="0">
                <a:latin typeface="Helvetica Neue"/>
                <a:cs typeface="Helvetica Neue"/>
              </a:rPr>
              <a:t>information </a:t>
            </a:r>
            <a:r>
              <a:rPr lang="en-US" sz="800" dirty="0" smtClean="0">
                <a:latin typeface="Helvetica Neue"/>
                <a:cs typeface="Helvetica Neue"/>
                <a:hlinkClick r:id="rId16"/>
              </a:rPr>
              <a:t>klahnk@co.monterey.ca.us</a:t>
            </a:r>
            <a:endParaRPr lang="en-US" sz="800" dirty="0" smtClean="0">
              <a:latin typeface="Helvetica Neue"/>
              <a:cs typeface="Helvetica Neue"/>
            </a:endParaRPr>
          </a:p>
          <a:p>
            <a:r>
              <a:rPr lang="en-US" sz="800" dirty="0" smtClean="0">
                <a:latin typeface="Helvetica Neue"/>
                <a:cs typeface="Helvetica Neue"/>
              </a:rPr>
              <a:t> </a:t>
            </a:r>
            <a:endParaRPr lang="en-US" sz="800" dirty="0">
              <a:latin typeface="Helvetica Neue"/>
              <a:cs typeface="Helvetica Neue"/>
            </a:endParaRPr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65066" y="3449275"/>
            <a:ext cx="475871" cy="326803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963333" y="3449275"/>
            <a:ext cx="475871" cy="326803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223933" y="3449275"/>
            <a:ext cx="475871" cy="326803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6863" y="9452147"/>
            <a:ext cx="528756" cy="526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13401" y="7260079"/>
            <a:ext cx="1102462" cy="918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TextBox 47"/>
          <p:cNvSpPr txBox="1"/>
          <p:nvPr/>
        </p:nvSpPr>
        <p:spPr>
          <a:xfrm>
            <a:off x="2828756" y="3903134"/>
            <a:ext cx="211423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/>
              <a:t>Teens - Great opportunity! </a:t>
            </a:r>
            <a:r>
              <a:rPr lang="en-US" sz="900" dirty="0">
                <a:hlinkClick r:id="rId20"/>
              </a:rPr>
              <a:t>@</a:t>
            </a:r>
            <a:r>
              <a:rPr lang="en-US" sz="900" dirty="0" err="1">
                <a:hlinkClick r:id="rId20"/>
              </a:rPr>
              <a:t>GHGHMonterey</a:t>
            </a:r>
            <a:r>
              <a:rPr lang="en-US" sz="900" dirty="0"/>
              <a:t> </a:t>
            </a:r>
            <a:r>
              <a:rPr lang="en-US" sz="900" dirty="0">
                <a:hlinkClick r:id="rId21"/>
              </a:rPr>
              <a:t>@</a:t>
            </a:r>
            <a:r>
              <a:rPr lang="en-US" sz="900" dirty="0" err="1">
                <a:hlinkClick r:id="rId21"/>
              </a:rPr>
              <a:t>YWCAMonterey</a:t>
            </a:r>
            <a:r>
              <a:rPr lang="en-US" sz="900" dirty="0"/>
              <a:t> </a:t>
            </a:r>
            <a:r>
              <a:rPr lang="en-US" sz="900" dirty="0">
                <a:hlinkClick r:id="rId22"/>
              </a:rPr>
              <a:t>@</a:t>
            </a:r>
            <a:r>
              <a:rPr lang="en-US" sz="900" dirty="0" err="1">
                <a:hlinkClick r:id="rId22"/>
              </a:rPr>
              <a:t>SunStreetTweet</a:t>
            </a:r>
            <a:r>
              <a:rPr lang="en-US" sz="900" dirty="0"/>
              <a:t> </a:t>
            </a:r>
            <a:r>
              <a:rPr lang="en-US" sz="900" dirty="0">
                <a:hlinkClick r:id="rId6"/>
              </a:rPr>
              <a:t>@MCHDPIO</a:t>
            </a:r>
            <a:r>
              <a:rPr lang="en-US" sz="900" dirty="0"/>
              <a:t> </a:t>
            </a:r>
            <a:r>
              <a:rPr lang="en-US" sz="900" dirty="0">
                <a:hlinkClick r:id="rId23"/>
              </a:rPr>
              <a:t>@CSUMB</a:t>
            </a:r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47734" y="9568853"/>
            <a:ext cx="25442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Template design by Sarah </a:t>
            </a:r>
            <a:r>
              <a:rPr lang="en-US" sz="1000" dirty="0" err="1" smtClean="0"/>
              <a:t>Kaczmarek</a:t>
            </a:r>
            <a:r>
              <a:rPr lang="en-US" sz="1000" dirty="0" smtClean="0"/>
              <a:t>, GAO</a:t>
            </a:r>
          </a:p>
          <a:p>
            <a:r>
              <a:rPr lang="en-US" sz="1000">
                <a:hlinkClick r:id="rId24"/>
              </a:rPr>
              <a:t>http://sarahkaczmarek.com/portfolio</a:t>
            </a:r>
            <a:r>
              <a:rPr lang="en-US" sz="1000" smtClean="0">
                <a:hlinkClick r:id="rId24"/>
              </a:rPr>
              <a:t>/</a:t>
            </a:r>
            <a:r>
              <a:rPr lang="en-US" sz="1000" smtClean="0"/>
              <a:t>  </a:t>
            </a:r>
            <a:endParaRPr lang="en-US" sz="1000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2813" y="7216035"/>
            <a:ext cx="1071499" cy="892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290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1681</TotalTime>
  <Words>541</Words>
  <Application>Microsoft Office PowerPoint</Application>
  <PresentationFormat>Custom</PresentationFormat>
  <Paragraphs>80</Paragraphs>
  <Slides>2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3" baseType="lpstr">
      <vt:lpstr>Office Theme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Johnston</dc:creator>
  <cp:lastModifiedBy>Smith, Karen  x4639</cp:lastModifiedBy>
  <cp:revision>113</cp:revision>
  <dcterms:created xsi:type="dcterms:W3CDTF">2014-01-21T00:32:48Z</dcterms:created>
  <dcterms:modified xsi:type="dcterms:W3CDTF">2016-09-12T17:28:25Z</dcterms:modified>
</cp:coreProperties>
</file>