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8" r:id="rId2"/>
    <p:sldId id="259" r:id="rId3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00EE"/>
    <a:srgbClr val="044F91"/>
    <a:srgbClr val="777777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728" y="2288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BE56E-E1A9-4FAB-AC58-C1D26066F65B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03438" y="685800"/>
            <a:ext cx="2651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DFECC-A7C9-421C-AA62-29E2BDDB6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44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FECC-A7C9-421C-AA62-29E2BDDB60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45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4"/>
            <a:ext cx="6606540" cy="2156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7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13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90281" y="591397"/>
            <a:ext cx="1485662" cy="1258697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598" y="591397"/>
            <a:ext cx="4330144" cy="125869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8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3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0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597" y="3441277"/>
            <a:ext cx="2907903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8040" y="3441277"/>
            <a:ext cx="2907904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23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9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9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63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76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8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3"/>
            <a:ext cx="2557066" cy="17043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2" y="400474"/>
            <a:ext cx="4344988" cy="8584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" y="2104814"/>
            <a:ext cx="2557066" cy="68802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2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0"/>
            <a:ext cx="4663440" cy="83121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7"/>
            <a:ext cx="4663440" cy="6035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6"/>
            <a:ext cx="4663440" cy="1180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0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1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59A27-994D-E54A-8511-D99078F18C73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7"/>
            <a:ext cx="24612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1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26" Type="http://schemas.openxmlformats.org/officeDocument/2006/relationships/image" Target="../media/image25.emf"/><Relationship Id="rId3" Type="http://schemas.openxmlformats.org/officeDocument/2006/relationships/image" Target="../media/image2.emf"/><Relationship Id="rId21" Type="http://schemas.openxmlformats.org/officeDocument/2006/relationships/image" Target="../media/image20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emf"/><Relationship Id="rId25" Type="http://schemas.openxmlformats.org/officeDocument/2006/relationships/image" Target="../media/image24.emf"/><Relationship Id="rId2" Type="http://schemas.openxmlformats.org/officeDocument/2006/relationships/image" Target="../media/image1.jpeg"/><Relationship Id="rId16" Type="http://schemas.openxmlformats.org/officeDocument/2006/relationships/image" Target="../media/image15.emf"/><Relationship Id="rId20" Type="http://schemas.openxmlformats.org/officeDocument/2006/relationships/image" Target="../media/image19.emf"/><Relationship Id="rId29" Type="http://schemas.openxmlformats.org/officeDocument/2006/relationships/hyperlink" Target="https://twitter.com/hashtag/soberanfire?src=has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24" Type="http://schemas.openxmlformats.org/officeDocument/2006/relationships/image" Target="../media/image23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23" Type="http://schemas.openxmlformats.org/officeDocument/2006/relationships/image" Target="../media/image22.emf"/><Relationship Id="rId28" Type="http://schemas.openxmlformats.org/officeDocument/2006/relationships/hyperlink" Target="https://www.facebook.com/hashtag/healthymontereycounty?source=feed_text&amp;story_id=1135963959816840" TargetMode="External"/><Relationship Id="rId10" Type="http://schemas.openxmlformats.org/officeDocument/2006/relationships/image" Target="../media/image9.emf"/><Relationship Id="rId19" Type="http://schemas.openxmlformats.org/officeDocument/2006/relationships/image" Target="../media/image18.emf"/><Relationship Id="rId4" Type="http://schemas.openxmlformats.org/officeDocument/2006/relationships/image" Target="../media/image3.emf"/><Relationship Id="rId9" Type="http://schemas.openxmlformats.org/officeDocument/2006/relationships/image" Target="../media/image8.jpeg"/><Relationship Id="rId14" Type="http://schemas.openxmlformats.org/officeDocument/2006/relationships/image" Target="../media/image13.emf"/><Relationship Id="rId22" Type="http://schemas.openxmlformats.org/officeDocument/2006/relationships/image" Target="../media/image21.jpeg"/><Relationship Id="rId27" Type="http://schemas.openxmlformats.org/officeDocument/2006/relationships/hyperlink" Target="https://www.governmentjobs.com/careers/montereycounty" TargetMode="External"/><Relationship Id="rId30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jpg"/><Relationship Id="rId18" Type="http://schemas.openxmlformats.org/officeDocument/2006/relationships/image" Target="../media/image12.emf"/><Relationship Id="rId26" Type="http://schemas.openxmlformats.org/officeDocument/2006/relationships/hyperlink" Target="http://sarahkaczmarek.com/portfolio/" TargetMode="External"/><Relationship Id="rId3" Type="http://schemas.openxmlformats.org/officeDocument/2006/relationships/image" Target="../media/image27.jpeg"/><Relationship Id="rId21" Type="http://schemas.openxmlformats.org/officeDocument/2006/relationships/hyperlink" Target="https://twitter.com/BMore_Healthy" TargetMode="External"/><Relationship Id="rId7" Type="http://schemas.openxmlformats.org/officeDocument/2006/relationships/image" Target="../media/image5.emf"/><Relationship Id="rId12" Type="http://schemas.openxmlformats.org/officeDocument/2006/relationships/image" Target="../media/image33.emf"/><Relationship Id="rId17" Type="http://schemas.openxmlformats.org/officeDocument/2006/relationships/hyperlink" Target="mailto:klahnk@co.monterey.ca.us" TargetMode="External"/><Relationship Id="rId25" Type="http://schemas.openxmlformats.org/officeDocument/2006/relationships/hyperlink" Target="https://twitter.com/CDCInjury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twitter.com/JodiMassa" TargetMode="External"/><Relationship Id="rId20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11" Type="http://schemas.openxmlformats.org/officeDocument/2006/relationships/image" Target="../media/image32.emf"/><Relationship Id="rId24" Type="http://schemas.openxmlformats.org/officeDocument/2006/relationships/hyperlink" Target="https://twitter.com/MultCoHealth" TargetMode="External"/><Relationship Id="rId5" Type="http://schemas.openxmlformats.org/officeDocument/2006/relationships/hyperlink" Target="https://twitter.com/MCHDPIO" TargetMode="External"/><Relationship Id="rId15" Type="http://schemas.openxmlformats.org/officeDocument/2006/relationships/hyperlink" Target="https://twitter.com/soledadAsstSup" TargetMode="External"/><Relationship Id="rId23" Type="http://schemas.openxmlformats.org/officeDocument/2006/relationships/hyperlink" Target="https://twitter.com/HoustonHealth" TargetMode="External"/><Relationship Id="rId10" Type="http://schemas.openxmlformats.org/officeDocument/2006/relationships/image" Target="../media/image31.emf"/><Relationship Id="rId19" Type="http://schemas.openxmlformats.org/officeDocument/2006/relationships/image" Target="../media/image35.jpg"/><Relationship Id="rId4" Type="http://schemas.openxmlformats.org/officeDocument/2006/relationships/hyperlink" Target="https://twitter.com/hashtag/SoberanesFire?src=hash" TargetMode="External"/><Relationship Id="rId9" Type="http://schemas.openxmlformats.org/officeDocument/2006/relationships/image" Target="../media/image30.emf"/><Relationship Id="rId14" Type="http://schemas.openxmlformats.org/officeDocument/2006/relationships/hyperlink" Target="https://twitter.com/MariLynch" TargetMode="External"/><Relationship Id="rId22" Type="http://schemas.openxmlformats.org/officeDocument/2006/relationships/hyperlink" Target="https://twitter.com/CityMplsHealth" TargetMode="External"/><Relationship Id="rId27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92561" cy="100584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193" y="5022850"/>
            <a:ext cx="2590800" cy="14351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594" y="5022850"/>
            <a:ext cx="1930400" cy="143510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457200" y="9228663"/>
            <a:ext cx="6934200" cy="1815882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1100" b="1" dirty="0">
                <a:latin typeface="Helvetica Neue"/>
                <a:cs typeface="Helvetica Neue"/>
              </a:rPr>
              <a:t>STAY CONNECTED WITH US!</a:t>
            </a:r>
          </a:p>
          <a:p>
            <a:endParaRPr lang="en-US" sz="1100" b="1" dirty="0">
              <a:latin typeface="Helvetica Neue"/>
              <a:cs typeface="Helvetica Neue"/>
            </a:endParaRPr>
          </a:p>
          <a:p>
            <a:r>
              <a:rPr lang="en-US" sz="1100" b="1" dirty="0">
                <a:latin typeface="Helvetica Neue"/>
                <a:cs typeface="Helvetica Neue"/>
              </a:rPr>
              <a:t>      </a:t>
            </a:r>
            <a:r>
              <a:rPr lang="en-US" sz="1100" b="1" dirty="0">
                <a:solidFill>
                  <a:srgbClr val="044F91"/>
                </a:solidFill>
                <a:latin typeface="Helvetica Neue"/>
                <a:cs typeface="Helvetica Neue"/>
              </a:rPr>
              <a:t>FACEBOOK</a:t>
            </a:r>
            <a:r>
              <a:rPr lang="en-US" sz="1100" dirty="0">
                <a:latin typeface="Helvetica Neue"/>
                <a:cs typeface="Helvetica Neue"/>
              </a:rPr>
              <a:t> </a:t>
            </a:r>
            <a:r>
              <a:rPr lang="en-US" sz="800" dirty="0">
                <a:latin typeface="Helvetica Neue"/>
                <a:cs typeface="Helvetica Neue"/>
              </a:rPr>
              <a:t> </a:t>
            </a:r>
            <a:r>
              <a:rPr lang="en-US" sz="800" b="1" dirty="0" smtClean="0">
                <a:latin typeface="Helvetica Neue"/>
                <a:cs typeface="Helvetica Neue"/>
              </a:rPr>
              <a:t>facebook.com/</a:t>
            </a:r>
            <a:r>
              <a:rPr lang="en-US" sz="800" b="1" dirty="0" err="1" smtClean="0">
                <a:latin typeface="Helvetica Neue"/>
                <a:cs typeface="Helvetica Neue"/>
              </a:rPr>
              <a:t>mtyhd</a:t>
            </a:r>
            <a:endParaRPr lang="en-US" sz="8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r>
              <a:rPr lang="en-US" sz="1100" b="1" dirty="0">
                <a:latin typeface="Helvetica Neue"/>
                <a:cs typeface="Helvetica Neue"/>
              </a:rPr>
              <a:t>      </a:t>
            </a:r>
            <a:r>
              <a:rPr lang="en-US" sz="1100" b="1" dirty="0">
                <a:solidFill>
                  <a:srgbClr val="044F91"/>
                </a:solidFill>
                <a:latin typeface="Helvetica Neue"/>
                <a:cs typeface="Helvetica Neue"/>
              </a:rPr>
              <a:t>TWITTER</a:t>
            </a:r>
            <a:r>
              <a:rPr lang="en-US" sz="1100" b="1" dirty="0">
                <a:latin typeface="Helvetica Neue"/>
                <a:cs typeface="Helvetica Neue"/>
              </a:rPr>
              <a:t>  </a:t>
            </a:r>
            <a:r>
              <a:rPr lang="en-US" sz="800" b="1" dirty="0" smtClean="0">
                <a:latin typeface="Helvetica Neue"/>
                <a:cs typeface="Helvetica Neue"/>
              </a:rPr>
              <a:t>twitter.com/</a:t>
            </a:r>
            <a:r>
              <a:rPr lang="en-US" sz="800" b="1" dirty="0" err="1" smtClean="0">
                <a:latin typeface="Helvetica Neue"/>
                <a:cs typeface="Helvetica Neue"/>
              </a:rPr>
              <a:t>mchdpio</a:t>
            </a:r>
            <a:endParaRPr lang="en-US" sz="8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r>
              <a:rPr lang="en-US" sz="1100" b="1" dirty="0">
                <a:latin typeface="Helvetica Neue"/>
                <a:cs typeface="Helvetica Neue"/>
              </a:rPr>
              <a:t>      </a:t>
            </a:r>
            <a:r>
              <a:rPr lang="en-US" sz="1100" b="1" dirty="0">
                <a:solidFill>
                  <a:srgbClr val="044F91"/>
                </a:solidFill>
                <a:latin typeface="Helvetica Neue"/>
                <a:cs typeface="Helvetica Neue"/>
              </a:rPr>
              <a:t>YOUTUBE</a:t>
            </a:r>
            <a:r>
              <a:rPr lang="en-US" sz="1100" b="1" dirty="0">
                <a:latin typeface="Helvetica Neue"/>
                <a:cs typeface="Helvetica Neue"/>
              </a:rPr>
              <a:t>  </a:t>
            </a:r>
            <a:r>
              <a:rPr lang="en-US" sz="800" b="1" dirty="0" smtClean="0">
                <a:latin typeface="Helvetica Neue"/>
                <a:cs typeface="Helvetica Neue"/>
              </a:rPr>
              <a:t>youtube.com/</a:t>
            </a:r>
            <a:r>
              <a:rPr lang="en-US" sz="800" b="1" dirty="0" err="1" smtClean="0">
                <a:latin typeface="Helvetica Neue"/>
                <a:cs typeface="Helvetica Neue"/>
              </a:rPr>
              <a:t>mchdpep</a:t>
            </a:r>
            <a:r>
              <a:rPr lang="en-US" sz="800" b="1" dirty="0" smtClean="0">
                <a:latin typeface="Helvetica Neue"/>
                <a:cs typeface="Helvetica Neue"/>
              </a:rPr>
              <a:t>                                            </a:t>
            </a:r>
            <a:endParaRPr lang="en-US" sz="8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r>
              <a:rPr lang="en-US" sz="1100" b="1" dirty="0">
                <a:latin typeface="Helvetica Neue"/>
                <a:cs typeface="Helvetica Neue"/>
              </a:rPr>
              <a:t>     </a:t>
            </a:r>
            <a:endParaRPr lang="en-US" sz="8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r>
              <a:rPr lang="en-US" sz="1100" b="1" dirty="0">
                <a:latin typeface="Helvetica Neue"/>
                <a:cs typeface="Helvetica Neue"/>
              </a:rPr>
              <a:t>      </a:t>
            </a:r>
            <a:r>
              <a:rPr lang="en-US" sz="1100" b="1" dirty="0" smtClean="0">
                <a:latin typeface="Helvetica Neue"/>
                <a:cs typeface="Helvetica Neue"/>
              </a:rPr>
              <a:t>  </a:t>
            </a:r>
            <a:r>
              <a:rPr lang="en-US" sz="800" b="1" dirty="0">
                <a:latin typeface="Helvetica Neue"/>
                <a:cs typeface="Helvetica Neue"/>
              </a:rPr>
              <a:t/>
            </a:r>
            <a:br>
              <a:rPr lang="en-US" sz="800" b="1" dirty="0">
                <a:latin typeface="Helvetica Neue"/>
                <a:cs typeface="Helvetica Neue"/>
              </a:rPr>
            </a:br>
            <a:r>
              <a:rPr lang="en-US" sz="800" b="1" dirty="0">
                <a:latin typeface="Helvetica Neue"/>
                <a:cs typeface="Helvetica Neue"/>
              </a:rPr>
              <a:t>                    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9448"/>
            <a:ext cx="7792561" cy="1110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60782"/>
            <a:ext cx="68580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6640039"/>
            <a:ext cx="68580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468249"/>
            <a:ext cx="6858000" cy="52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7160739"/>
            <a:ext cx="6858000" cy="1892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281482"/>
            <a:ext cx="1333500" cy="1917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9450" y="2267095"/>
            <a:ext cx="1333500" cy="1917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9138" y="2267095"/>
            <a:ext cx="1333500" cy="19177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52" y="2437752"/>
            <a:ext cx="1117600" cy="952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5500" y="2454686"/>
            <a:ext cx="1117600" cy="952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3938" y="2552052"/>
            <a:ext cx="723900" cy="723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5022850"/>
            <a:ext cx="2260600" cy="1435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3401" y="2679311"/>
            <a:ext cx="379647" cy="46938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4349" y="2599156"/>
            <a:ext cx="527050" cy="3619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5800" y="2599156"/>
            <a:ext cx="196850" cy="43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2930" y="6106120"/>
            <a:ext cx="263525" cy="1709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015" y="3117347"/>
            <a:ext cx="263525" cy="1809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198" y="3099884"/>
            <a:ext cx="98425" cy="2159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6197" y="6090726"/>
            <a:ext cx="98425" cy="215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5900" y="7525552"/>
            <a:ext cx="2219902" cy="88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00101" y="7450007"/>
            <a:ext cx="546100" cy="990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42926" y="8142160"/>
            <a:ext cx="546100" cy="272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50404" y="8057491"/>
            <a:ext cx="241300" cy="279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65048" y="8152679"/>
            <a:ext cx="330200" cy="2794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12595" y="8152745"/>
            <a:ext cx="342900" cy="292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42897" y="8142161"/>
            <a:ext cx="330200" cy="2794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4855" y="9618128"/>
            <a:ext cx="152400" cy="1524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06700" y="9290049"/>
            <a:ext cx="152400" cy="1524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06700" y="9626598"/>
            <a:ext cx="152400" cy="15240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54855" y="1811584"/>
            <a:ext cx="66654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solidFill>
                  <a:srgbClr val="99CCFF"/>
                </a:solidFill>
                <a:latin typeface="Helvetica Neue"/>
                <a:cs typeface="Helvetica Neue"/>
              </a:rPr>
              <a:t>Breadth…</a:t>
            </a:r>
            <a:r>
              <a:rPr lang="en-US" sz="1300" dirty="0">
                <a:solidFill>
                  <a:srgbClr val="99CCFF"/>
                </a:solidFill>
                <a:latin typeface="Helvetica Neue"/>
                <a:cs typeface="Helvetica Neue"/>
              </a:rPr>
              <a:t> </a:t>
            </a:r>
            <a:r>
              <a:rPr lang="en-US" sz="1300" dirty="0">
                <a:solidFill>
                  <a:srgbClr val="FFFFFF"/>
                </a:solidFill>
                <a:latin typeface="Helvetica Neue Light"/>
                <a:cs typeface="Helvetica Neue Light"/>
              </a:rPr>
              <a:t>How many people are connecting </a:t>
            </a:r>
            <a:r>
              <a:rPr lang="en-US" sz="13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with MCHD </a:t>
            </a:r>
            <a:r>
              <a:rPr lang="en-US" sz="1300" dirty="0">
                <a:solidFill>
                  <a:srgbClr val="FFFFFF"/>
                </a:solidFill>
                <a:latin typeface="Helvetica Neue Light"/>
                <a:cs typeface="Helvetica Neue Light"/>
              </a:rPr>
              <a:t>on our social media channels</a:t>
            </a:r>
            <a:r>
              <a:rPr lang="en-US" sz="13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?</a:t>
            </a:r>
            <a:endParaRPr lang="en-US" sz="13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54855" y="4512020"/>
            <a:ext cx="66654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>
                <a:solidFill>
                  <a:srgbClr val="99CCFF"/>
                </a:solidFill>
                <a:latin typeface="Helvetica Neue"/>
                <a:cs typeface="Helvetica Neue"/>
              </a:rPr>
              <a:t>Direct Engagement…</a:t>
            </a:r>
            <a:r>
              <a:rPr lang="en-US" sz="1300" dirty="0" smtClean="0">
                <a:solidFill>
                  <a:srgbClr val="99CCFF"/>
                </a:solidFill>
                <a:latin typeface="Helvetica Neue"/>
                <a:cs typeface="Helvetica Neue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Helvetica Neue"/>
                <a:cs typeface="Helvetica Neue"/>
              </a:rPr>
              <a:t>What content did people interact with on social media</a:t>
            </a:r>
            <a:r>
              <a:rPr lang="en-US" sz="1300" dirty="0" smtClean="0">
                <a:solidFill>
                  <a:schemeClr val="bg1"/>
                </a:solidFill>
                <a:latin typeface="Helvetica Neue"/>
                <a:cs typeface="Helvetica Neue"/>
              </a:rPr>
              <a:t>?</a:t>
            </a:r>
            <a:endParaRPr lang="en-US" sz="13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54855" y="6671018"/>
            <a:ext cx="66654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>
                <a:solidFill>
                  <a:srgbClr val="99CCFF"/>
                </a:solidFill>
                <a:latin typeface="Helvetica Neue"/>
                <a:cs typeface="Helvetica Neue"/>
              </a:rPr>
              <a:t>Depth…</a:t>
            </a:r>
            <a:r>
              <a:rPr lang="en-US" sz="1300" dirty="0" smtClean="0">
                <a:solidFill>
                  <a:srgbClr val="99CCFF"/>
                </a:solidFill>
                <a:latin typeface="Helvetica Neue"/>
                <a:cs typeface="Helvetica Neue"/>
              </a:rPr>
              <a:t> </a:t>
            </a:r>
            <a:r>
              <a:rPr lang="en-US" sz="1300" dirty="0" smtClean="0">
                <a:solidFill>
                  <a:schemeClr val="bg1"/>
                </a:solidFill>
                <a:latin typeface="Helvetica Neue"/>
                <a:cs typeface="Helvetica Neue"/>
              </a:rPr>
              <a:t>Did people click through to our website?</a:t>
            </a:r>
            <a:endParaRPr lang="en-US" sz="13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78651" y="3407186"/>
            <a:ext cx="1312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 dirty="0">
                <a:solidFill>
                  <a:srgbClr val="044F91"/>
                </a:solidFill>
                <a:latin typeface="Helvetica Neue"/>
                <a:cs typeface="Helvetica Neue"/>
              </a:rPr>
              <a:t>Twitter: </a:t>
            </a:r>
            <a:r>
              <a:rPr lang="en-US" sz="800" b="1" i="1" dirty="0" smtClean="0">
                <a:solidFill>
                  <a:srgbClr val="044F91"/>
                </a:solidFill>
                <a:latin typeface="Helvetica Neue"/>
                <a:cs typeface="Helvetica Neue"/>
              </a:rPr>
              <a:t> </a:t>
            </a:r>
            <a:r>
              <a:rPr lang="en-US" sz="800" dirty="0" smtClean="0">
                <a:latin typeface="Helvetica Neue Light"/>
                <a:cs typeface="Helvetica Neue Light"/>
              </a:rPr>
              <a:t>Our </a:t>
            </a:r>
            <a:r>
              <a:rPr lang="en-US" sz="800" dirty="0">
                <a:latin typeface="Helvetica Neue Light"/>
                <a:cs typeface="Helvetica Neue Light"/>
              </a:rPr>
              <a:t>followers grew </a:t>
            </a:r>
            <a:r>
              <a:rPr lang="en-US" sz="800" dirty="0" smtClean="0">
                <a:latin typeface="Helvetica Neue Light"/>
                <a:cs typeface="Helvetica Neue Light"/>
              </a:rPr>
              <a:t>9.39% to 827. On </a:t>
            </a:r>
            <a:r>
              <a:rPr lang="en-US" sz="800" dirty="0">
                <a:latin typeface="Helvetica Neue Light"/>
                <a:cs typeface="Helvetica Neue Light"/>
              </a:rPr>
              <a:t>average, </a:t>
            </a:r>
            <a:r>
              <a:rPr lang="en-US" sz="800" dirty="0" smtClean="0">
                <a:latin typeface="Helvetica Neue Light"/>
                <a:cs typeface="Helvetica Neue Light"/>
              </a:rPr>
              <a:t> tweets reached 1,600 people per day totaling 142,500 impressions</a:t>
            </a:r>
            <a:endParaRPr lang="en-US" sz="800" dirty="0">
              <a:latin typeface="Helvetica Neue Light"/>
              <a:cs typeface="Helvetica Neue Light"/>
            </a:endParaRPr>
          </a:p>
          <a:p>
            <a:pPr algn="ctr"/>
            <a:endParaRPr lang="en-US" sz="800" dirty="0">
              <a:latin typeface="Helvetica Neue Light"/>
              <a:cs typeface="Helvetica Neue Ligh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253352" y="3424138"/>
            <a:ext cx="1341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 dirty="0" smtClean="0">
                <a:solidFill>
                  <a:srgbClr val="044F91"/>
                </a:solidFill>
                <a:latin typeface="Helvetica Neue"/>
                <a:cs typeface="Helvetica Neue"/>
              </a:rPr>
              <a:t>Facebook:  </a:t>
            </a:r>
            <a:r>
              <a:rPr lang="en-US" sz="800" dirty="0" smtClean="0">
                <a:latin typeface="Helvetica Neue Light"/>
                <a:cs typeface="Helvetica Neue Light"/>
              </a:rPr>
              <a:t>The number of </a:t>
            </a:r>
            <a:r>
              <a:rPr lang="en-US" sz="800" dirty="0">
                <a:latin typeface="Helvetica Neue Light"/>
                <a:cs typeface="Helvetica Neue Light"/>
              </a:rPr>
              <a:t>F</a:t>
            </a:r>
            <a:r>
              <a:rPr lang="en-US" sz="800" dirty="0" smtClean="0">
                <a:latin typeface="Helvetica Neue Light"/>
                <a:cs typeface="Helvetica Neue Light"/>
              </a:rPr>
              <a:t>acebook page likes grew from 345 to 438</a:t>
            </a:r>
            <a:endParaRPr lang="en-US" sz="800" dirty="0">
              <a:latin typeface="Helvetica Neue Light"/>
              <a:cs typeface="Helvetica Neue Ligh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078289" y="3382215"/>
            <a:ext cx="1155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 dirty="0" smtClean="0">
                <a:solidFill>
                  <a:srgbClr val="044F91"/>
                </a:solidFill>
                <a:latin typeface="Helvetica Neue"/>
                <a:cs typeface="Helvetica Neue"/>
              </a:rPr>
              <a:t>YouTube: </a:t>
            </a:r>
            <a:r>
              <a:rPr lang="en-US" sz="800" dirty="0">
                <a:latin typeface="Helvetica Neue Light"/>
                <a:cs typeface="Helvetica Neue"/>
              </a:rPr>
              <a:t> </a:t>
            </a:r>
            <a:r>
              <a:rPr lang="en-US" sz="800" dirty="0" smtClean="0">
                <a:latin typeface="Helvetica Neue Light"/>
                <a:cs typeface="Helvetica Neue"/>
              </a:rPr>
              <a:t>Total number of minutes watched of MCHDPEP videos reached 2,921 during this period</a:t>
            </a:r>
            <a:endParaRPr lang="en-US" sz="8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88441" y="5015440"/>
            <a:ext cx="1867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</a:t>
            </a:r>
            <a:r>
              <a:rPr lang="en-US" sz="1100" dirty="0" err="1"/>
              <a:t>soberanesfire</a:t>
            </a:r>
            <a:r>
              <a:rPr lang="en-US" sz="1100" dirty="0"/>
              <a:t> </a:t>
            </a:r>
            <a:r>
              <a:rPr lang="en-US" sz="1100" dirty="0" smtClean="0"/>
              <a:t>pic.twitter.com/</a:t>
            </a:r>
            <a:r>
              <a:rPr lang="en-US" sz="1100" dirty="0" err="1" smtClean="0"/>
              <a:t>upbWVGIPTx</a:t>
            </a:r>
            <a:endParaRPr lang="en-US" sz="1100" i="1" dirty="0">
              <a:latin typeface="Helvetica Neue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06606" y="6022992"/>
            <a:ext cx="171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44F91"/>
                </a:solidFill>
                <a:latin typeface="Helvetica Neue"/>
                <a:cs typeface="Helvetica Neue"/>
              </a:rPr>
              <a:t>30 </a:t>
            </a:r>
            <a:r>
              <a:rPr lang="en-US" sz="900" dirty="0">
                <a:solidFill>
                  <a:srgbClr val="044F91"/>
                </a:solidFill>
                <a:latin typeface="Helvetica Neue"/>
                <a:cs typeface="Helvetica Neue"/>
              </a:rPr>
              <a:t>Likes/Shares/Comments</a:t>
            </a:r>
          </a:p>
          <a:p>
            <a:r>
              <a:rPr lang="en-US" sz="900" dirty="0">
                <a:solidFill>
                  <a:srgbClr val="044F91"/>
                </a:solidFill>
                <a:latin typeface="Helvetica Neue"/>
                <a:cs typeface="Helvetica Neue"/>
              </a:rPr>
              <a:t>reaching </a:t>
            </a:r>
            <a:r>
              <a:rPr lang="en-US" sz="900" dirty="0" smtClean="0">
                <a:solidFill>
                  <a:srgbClr val="044F91"/>
                </a:solidFill>
                <a:latin typeface="Helvetica Neue"/>
                <a:cs typeface="Helvetica Neue"/>
              </a:rPr>
              <a:t>1,382 </a:t>
            </a:r>
            <a:r>
              <a:rPr lang="en-US" sz="900" dirty="0">
                <a:solidFill>
                  <a:srgbClr val="044F91"/>
                </a:solidFill>
                <a:latin typeface="Helvetica Neue"/>
                <a:cs typeface="Helvetica Neue"/>
              </a:rPr>
              <a:t>people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202516" y="6022992"/>
            <a:ext cx="1392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44F91"/>
                </a:solidFill>
                <a:latin typeface="Helvetica Neue"/>
                <a:cs typeface="Helvetica Neue"/>
              </a:rPr>
              <a:t>141 Total engagements, </a:t>
            </a:r>
          </a:p>
          <a:p>
            <a:r>
              <a:rPr lang="en-US" sz="800" dirty="0" smtClean="0">
                <a:solidFill>
                  <a:srgbClr val="044F91"/>
                </a:solidFill>
                <a:latin typeface="Helvetica Neue"/>
                <a:cs typeface="Helvetica Neue"/>
              </a:rPr>
              <a:t>4,924 </a:t>
            </a:r>
            <a:r>
              <a:rPr lang="en-US" sz="800" dirty="0">
                <a:solidFill>
                  <a:srgbClr val="044F91"/>
                </a:solidFill>
                <a:latin typeface="Helvetica Neue"/>
                <a:cs typeface="Helvetica Neue"/>
              </a:rPr>
              <a:t>Impressions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202487" y="6022992"/>
            <a:ext cx="191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44F91"/>
                </a:solidFill>
                <a:latin typeface="Helvetica Neue"/>
                <a:cs typeface="Helvetica Neue"/>
              </a:rPr>
              <a:t>4,100 Impressions, </a:t>
            </a:r>
            <a:r>
              <a:rPr lang="en-US" sz="900" dirty="0">
                <a:solidFill>
                  <a:srgbClr val="044F91"/>
                </a:solidFill>
                <a:latin typeface="Helvetica Neue"/>
                <a:cs typeface="Helvetica Neue"/>
              </a:rPr>
              <a:t>7</a:t>
            </a:r>
            <a:r>
              <a:rPr lang="en-US" sz="900" dirty="0" smtClean="0">
                <a:solidFill>
                  <a:srgbClr val="044F91"/>
                </a:solidFill>
                <a:latin typeface="Helvetica Neue"/>
                <a:cs typeface="Helvetica Neue"/>
              </a:rPr>
              <a:t> Likes, 15 Retweets, 71 Detail Expands</a:t>
            </a:r>
            <a:endParaRPr lang="en-US" sz="900" dirty="0">
              <a:solidFill>
                <a:srgbClr val="044F91"/>
              </a:solidFill>
              <a:latin typeface="Helvetica Neue"/>
              <a:cs typeface="Helvetica Neue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717800" y="7230528"/>
            <a:ext cx="2142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Helvetica Neue"/>
                <a:cs typeface="Helvetica Neue"/>
              </a:rPr>
              <a:t>From Social Media sites: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717800" y="8472358"/>
            <a:ext cx="21428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Helvetica Neue"/>
                <a:cs typeface="Helvetica Neue"/>
              </a:rPr>
              <a:t>448 from </a:t>
            </a:r>
            <a:r>
              <a:rPr lang="en-US" sz="900" dirty="0">
                <a:latin typeface="Helvetica Neue"/>
                <a:cs typeface="Helvetica Neue"/>
              </a:rPr>
              <a:t>Facebook</a:t>
            </a:r>
          </a:p>
          <a:p>
            <a:pPr algn="ctr"/>
            <a:r>
              <a:rPr lang="en-US" sz="900" dirty="0" smtClean="0">
                <a:latin typeface="Helvetica Neue"/>
                <a:cs typeface="Helvetica Neue"/>
              </a:rPr>
              <a:t>40 from </a:t>
            </a:r>
            <a:r>
              <a:rPr lang="en-US" sz="900" dirty="0">
                <a:latin typeface="Helvetica Neue"/>
                <a:cs typeface="Helvetica Neue"/>
              </a:rPr>
              <a:t>Twitter</a:t>
            </a:r>
          </a:p>
          <a:p>
            <a:pPr algn="ctr"/>
            <a:endParaRPr lang="en-US" sz="900" dirty="0">
              <a:latin typeface="Helvetica Neue"/>
              <a:cs typeface="Helvetica Neue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6388" y="8186795"/>
            <a:ext cx="2171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rPr>
              <a:t>Sources of </a:t>
            </a: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rPr>
              <a:t>traffic</a:t>
            </a:r>
            <a:b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rPr>
            </a:b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rPr>
              <a:t>to mtyhd.org</a:t>
            </a:r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  <a:p>
            <a:pPr algn="ctr"/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78651" y="7257749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044F91"/>
                </a:solidFill>
                <a:latin typeface="Helvetica Neue"/>
                <a:cs typeface="Helvetica Neue"/>
              </a:rPr>
              <a:t>Top </a:t>
            </a:r>
            <a:endParaRPr lang="en-US" sz="6000" b="1" i="1" dirty="0">
              <a:solidFill>
                <a:srgbClr val="044F91"/>
              </a:solidFill>
              <a:latin typeface="Helvetica Neue"/>
              <a:cs typeface="Helvetica Neue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789245" y="642899"/>
            <a:ext cx="382791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800" dirty="0" smtClean="0">
                <a:solidFill>
                  <a:srgbClr val="99CCFF"/>
                </a:solidFill>
                <a:latin typeface="Helvetica Neue Light"/>
                <a:cs typeface="Helvetica Neue"/>
              </a:rPr>
              <a:t>SOCIAL MEDIA</a:t>
            </a:r>
          </a:p>
          <a:p>
            <a:pPr algn="ctr">
              <a:lnSpc>
                <a:spcPts val="2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 Light"/>
                <a:cs typeface="Helvetica Neue"/>
              </a:rPr>
              <a:t>2016 QUARTERLY REPORT</a:t>
            </a:r>
            <a:endParaRPr lang="en-US" dirty="0">
              <a:solidFill>
                <a:schemeClr val="bg1"/>
              </a:solidFill>
              <a:latin typeface="Helvetica Neue Light"/>
              <a:cs typeface="Helvetica Neu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8255" y="1183142"/>
            <a:ext cx="362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July 1, 2016 – September 30,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40893" y="7230528"/>
            <a:ext cx="2142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Helvetica Neue"/>
                <a:cs typeface="Helvetica Neue"/>
              </a:rPr>
              <a:t>From </a:t>
            </a:r>
            <a:r>
              <a:rPr lang="en-US" sz="900" b="1" dirty="0" smtClean="0">
                <a:latin typeface="Helvetica Neue"/>
                <a:cs typeface="Helvetica Neue"/>
              </a:rPr>
              <a:t>Mass </a:t>
            </a:r>
            <a:r>
              <a:rPr lang="en-US" sz="900" b="1" dirty="0">
                <a:latin typeface="Helvetica Neue"/>
                <a:cs typeface="Helvetica Neue"/>
              </a:rPr>
              <a:t>Media sites: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19685" y="7525552"/>
            <a:ext cx="2081332" cy="889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312595" y="7627152"/>
            <a:ext cx="546100" cy="7747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82837" y="7816850"/>
            <a:ext cx="546100" cy="585657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5040893" y="8472358"/>
            <a:ext cx="214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Helvetica Neue"/>
                <a:cs typeface="Helvetica Neue"/>
              </a:rPr>
              <a:t>96 from cdph.ca.gov</a:t>
            </a:r>
            <a:endParaRPr lang="en-US" sz="900" dirty="0">
              <a:latin typeface="Helvetica Neue"/>
              <a:cs typeface="Helvetica Neue"/>
            </a:endParaRPr>
          </a:p>
          <a:p>
            <a:pPr algn="ctr"/>
            <a:r>
              <a:rPr lang="en-US" sz="900" dirty="0" smtClean="0">
                <a:latin typeface="Helvetica Neue"/>
                <a:cs typeface="Helvetica Neue"/>
              </a:rPr>
              <a:t>75 </a:t>
            </a:r>
            <a:r>
              <a:rPr lang="en-US" sz="900" dirty="0">
                <a:latin typeface="Helvetica Neue"/>
                <a:cs typeface="Helvetica Neue"/>
              </a:rPr>
              <a:t>from </a:t>
            </a:r>
            <a:r>
              <a:rPr lang="en-US" sz="900" dirty="0" smtClean="0">
                <a:latin typeface="Helvetica Neue"/>
                <a:cs typeface="Helvetica Neue"/>
              </a:rPr>
              <a:t>emsa.ca.gov</a:t>
            </a:r>
            <a:endParaRPr lang="en-US" sz="900" dirty="0">
              <a:latin typeface="Helvetica Neue"/>
              <a:cs typeface="Helvetica Neu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388" y="5033777"/>
            <a:ext cx="20680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W</a:t>
            </a:r>
            <a:r>
              <a:rPr lang="en-US" sz="1000" dirty="0"/>
              <a:t>ant to work with us? Go to</a:t>
            </a:r>
            <a:r>
              <a:rPr lang="en-US" sz="1000" dirty="0">
                <a:hlinkClick r:id="rId27"/>
              </a:rPr>
              <a:t>https://www.governmentjobs.com/careers/montereycounty</a:t>
            </a:r>
            <a:endParaRPr lang="en-US" sz="1000" dirty="0"/>
          </a:p>
          <a:p>
            <a:r>
              <a:rPr lang="en-US" sz="1000" dirty="0"/>
              <a:t>Join us in </a:t>
            </a:r>
            <a:r>
              <a:rPr lang="en-US" sz="1000" dirty="0" smtClean="0"/>
              <a:t>making a</a:t>
            </a:r>
            <a:r>
              <a:rPr lang="en-US" sz="1000" dirty="0"/>
              <a:t> </a:t>
            </a:r>
            <a:r>
              <a:rPr lang="en-US" sz="1000" dirty="0">
                <a:hlinkClick r:id="rId28"/>
              </a:rPr>
              <a:t>#</a:t>
            </a:r>
            <a:r>
              <a:rPr lang="en-US" sz="1000" dirty="0" err="1">
                <a:hlinkClick r:id="rId28"/>
              </a:rPr>
              <a:t>healthymontereycounty</a:t>
            </a:r>
            <a:endParaRPr lang="en-US" sz="1000" dirty="0"/>
          </a:p>
        </p:txBody>
      </p:sp>
      <p:sp>
        <p:nvSpPr>
          <p:cNvPr id="21" name="Rectangle 20"/>
          <p:cNvSpPr/>
          <p:nvPr/>
        </p:nvSpPr>
        <p:spPr>
          <a:xfrm>
            <a:off x="4741363" y="5004288"/>
            <a:ext cx="24789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Toro Park will be closed to the public starting tomorrow. Park will be used as base camp for the </a:t>
            </a:r>
            <a:r>
              <a:rPr lang="en-US" sz="1050" dirty="0">
                <a:hlinkClick r:id="rId29"/>
              </a:rPr>
              <a:t>#</a:t>
            </a:r>
            <a:r>
              <a:rPr lang="en-US" sz="1050" b="1" dirty="0" err="1">
                <a:hlinkClick r:id="rId29"/>
              </a:rPr>
              <a:t>soberanfire</a:t>
            </a:r>
            <a:r>
              <a:rPr lang="en-US" sz="1050" dirty="0"/>
              <a:t> firefighters</a:t>
            </a: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1270" y="6096083"/>
            <a:ext cx="263525" cy="1809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12595" y="7888214"/>
            <a:ext cx="54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96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8120" y="7948286"/>
            <a:ext cx="495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75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" y="740233"/>
            <a:ext cx="3365501" cy="62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38" y="-6350"/>
            <a:ext cx="7792561" cy="10058400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457200" y="3309495"/>
            <a:ext cx="2247900" cy="1371600"/>
          </a:xfrm>
          <a:prstGeom prst="rect">
            <a:avLst/>
          </a:prstGeom>
          <a:solidFill>
            <a:srgbClr val="77777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 smtClean="0">
              <a:solidFill>
                <a:schemeClr val="tx1"/>
              </a:solidFill>
            </a:endParaRPr>
          </a:p>
          <a:p>
            <a:pPr algn="ctr"/>
            <a:endParaRPr lang="en-US" sz="900" dirty="0" smtClean="0">
              <a:solidFill>
                <a:schemeClr val="tx1"/>
              </a:solidFill>
            </a:endParaRPr>
          </a:p>
          <a:p>
            <a:pPr algn="ctr"/>
            <a:endParaRPr lang="en-US" sz="1050" dirty="0" smtClean="0">
              <a:solidFill>
                <a:schemeClr val="tx1"/>
              </a:solidFill>
            </a:endParaRPr>
          </a:p>
          <a:p>
            <a:pPr algn="ctr"/>
            <a:r>
              <a:rPr lang="en-US" sz="1050" dirty="0">
                <a:hlinkClick r:id="rId4"/>
              </a:rPr>
              <a:t>#</a:t>
            </a:r>
            <a:r>
              <a:rPr lang="en-US" sz="1050" b="1" dirty="0" err="1">
                <a:hlinkClick r:id="rId4"/>
              </a:rPr>
              <a:t>SoberanesFire</a:t>
            </a:r>
            <a:r>
              <a:rPr lang="en-US" sz="1050" dirty="0"/>
              <a:t> - </a:t>
            </a:r>
            <a:r>
              <a:rPr lang="en-US" sz="1050" dirty="0">
                <a:hlinkClick r:id="rId5"/>
              </a:rPr>
              <a:t>@</a:t>
            </a:r>
            <a:r>
              <a:rPr lang="en-US" sz="1050" b="1" dirty="0">
                <a:hlinkClick r:id="rId5"/>
              </a:rPr>
              <a:t>MCHDPIO</a:t>
            </a:r>
            <a:r>
              <a:rPr lang="en-US" sz="1050" dirty="0"/>
              <a:t> I hope that you're actively warning people in Carmel to stay inside due to dangerous air quality this morning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764367" y="3309495"/>
            <a:ext cx="2247900" cy="1371600"/>
          </a:xfrm>
          <a:prstGeom prst="rect">
            <a:avLst/>
          </a:prstGeom>
          <a:solidFill>
            <a:srgbClr val="77777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 smtClean="0">
              <a:solidFill>
                <a:schemeClr val="tx1"/>
              </a:solidFill>
            </a:endParaRPr>
          </a:p>
          <a:p>
            <a:pPr algn="ctr"/>
            <a:endParaRPr lang="en-US" sz="1050" dirty="0">
              <a:solidFill>
                <a:schemeClr val="tx1"/>
              </a:solidFill>
            </a:endParaRPr>
          </a:p>
          <a:p>
            <a:pPr algn="ctr"/>
            <a:endParaRPr lang="en-US" sz="1050" dirty="0" smtClean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054600" y="3309495"/>
            <a:ext cx="2247900" cy="1371600"/>
          </a:xfrm>
          <a:prstGeom prst="rect">
            <a:avLst/>
          </a:prstGeom>
          <a:solidFill>
            <a:srgbClr val="77777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999" y="1012606"/>
            <a:ext cx="2260600" cy="158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70727"/>
            <a:ext cx="68580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933" y="986604"/>
            <a:ext cx="2260600" cy="158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4559" y="2080578"/>
            <a:ext cx="1689100" cy="34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7318" y="2042478"/>
            <a:ext cx="1689100" cy="419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768638"/>
            <a:ext cx="6858000" cy="520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7600" y="4838700"/>
            <a:ext cx="457200" cy="368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838700"/>
            <a:ext cx="6858000" cy="520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913" y="5410199"/>
            <a:ext cx="6845300" cy="9281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" y="7181710"/>
            <a:ext cx="2247900" cy="1689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8602" y="7181710"/>
            <a:ext cx="2247900" cy="1689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7300" y="7181710"/>
            <a:ext cx="2247900" cy="1689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6640853"/>
            <a:ext cx="6858000" cy="520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0"/>
          <a:stretch/>
        </p:blipFill>
        <p:spPr>
          <a:xfrm>
            <a:off x="801443" y="7216035"/>
            <a:ext cx="1543552" cy="1148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7632" y="1785911"/>
            <a:ext cx="931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Helvetica Neue"/>
                <a:cs typeface="Helvetica Neue"/>
              </a:rPr>
              <a:t>FROM</a:t>
            </a:r>
            <a:endParaRPr lang="en-US" sz="1000" b="1" dirty="0">
              <a:latin typeface="Helvetica Neue"/>
              <a:cs typeface="Helvetica Neu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14896" y="1806356"/>
            <a:ext cx="931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Helvetica Neue"/>
                <a:cs typeface="Helvetica Neue"/>
              </a:rPr>
              <a:t>FROM</a:t>
            </a:r>
            <a:endParaRPr lang="en-US" sz="1000" b="1" dirty="0">
              <a:latin typeface="Helvetica Neue"/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932" y="998240"/>
            <a:ext cx="2226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99CCFF"/>
                </a:solidFill>
                <a:latin typeface="Helvetica Neue"/>
                <a:cs typeface="Helvetica Neue"/>
              </a:rPr>
              <a:t>29</a:t>
            </a:r>
            <a:endParaRPr lang="en-US" sz="6000" b="1" dirty="0">
              <a:solidFill>
                <a:srgbClr val="99CCFF"/>
              </a:solidFill>
              <a:latin typeface="Helvetica Neue"/>
              <a:cs typeface="Helvetica Neue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29152" y="993538"/>
            <a:ext cx="2226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99CCFF"/>
                </a:solidFill>
                <a:latin typeface="Helvetica Neue"/>
                <a:cs typeface="Helvetica Neue"/>
              </a:rPr>
              <a:t>181</a:t>
            </a:r>
            <a:endParaRPr lang="en-US" sz="6000" b="1" dirty="0">
              <a:solidFill>
                <a:srgbClr val="99CCFF"/>
              </a:solidFill>
              <a:latin typeface="Helvetica Neue"/>
              <a:cs typeface="Helvetica Neu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4053" y="6687952"/>
            <a:ext cx="690427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solidFill>
                  <a:srgbClr val="99CCFF"/>
                </a:solidFill>
                <a:latin typeface="Helvetica Neue"/>
                <a:cs typeface="Helvetica Neue"/>
              </a:rPr>
              <a:t>Strategic Outcomes…</a:t>
            </a:r>
            <a:r>
              <a:rPr lang="en-US" sz="1300" dirty="0" smtClean="0">
                <a:solidFill>
                  <a:srgbClr val="99CCFF"/>
                </a:solidFill>
                <a:latin typeface="Helvetica Neue"/>
                <a:cs typeface="Helvetica Neue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Helvetica Neue"/>
                <a:cs typeface="Helvetica Neue"/>
              </a:rPr>
              <a:t>How did our social media communication affect our organization?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4855" y="4880320"/>
            <a:ext cx="66654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>
                <a:solidFill>
                  <a:srgbClr val="99CCFF"/>
                </a:solidFill>
                <a:latin typeface="Helvetica Neue"/>
                <a:cs typeface="Helvetica Neue"/>
              </a:rPr>
              <a:t>Campaigns…</a:t>
            </a:r>
            <a:r>
              <a:rPr lang="en-US" sz="1300" dirty="0" smtClean="0">
                <a:solidFill>
                  <a:srgbClr val="99CCFF"/>
                </a:solidFill>
                <a:latin typeface="Helvetica Neue"/>
                <a:cs typeface="Helvetica Neue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Helvetica Neue"/>
                <a:cs typeface="Helvetica Neue"/>
              </a:rPr>
              <a:t>How did our coordinated </a:t>
            </a:r>
            <a:r>
              <a:rPr lang="en-US" sz="1300" dirty="0" smtClean="0">
                <a:solidFill>
                  <a:schemeClr val="bg1"/>
                </a:solidFill>
                <a:latin typeface="Helvetica Neue"/>
                <a:cs typeface="Helvetica Neue"/>
              </a:rPr>
              <a:t>social media </a:t>
            </a:r>
            <a:r>
              <a:rPr lang="en-US" sz="1300" dirty="0">
                <a:solidFill>
                  <a:schemeClr val="bg1"/>
                </a:solidFill>
                <a:latin typeface="Helvetica Neue"/>
                <a:cs typeface="Helvetica Neue"/>
              </a:rPr>
              <a:t>projects </a:t>
            </a:r>
            <a:r>
              <a:rPr lang="en-US" sz="1300" dirty="0" smtClean="0">
                <a:solidFill>
                  <a:schemeClr val="bg1"/>
                </a:solidFill>
                <a:latin typeface="Helvetica Neue"/>
                <a:cs typeface="Helvetica Neue"/>
              </a:rPr>
              <a:t>perform?</a:t>
            </a:r>
            <a:endParaRPr lang="en-US" sz="13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4855" y="2814452"/>
            <a:ext cx="66654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smtClean="0">
                <a:solidFill>
                  <a:srgbClr val="99CCFF"/>
                </a:solidFill>
                <a:latin typeface="Helvetica Neue"/>
                <a:cs typeface="Helvetica Neue"/>
              </a:rPr>
              <a:t>The Buzz…</a:t>
            </a:r>
            <a:r>
              <a:rPr lang="en-US" sz="1300" smtClean="0">
                <a:solidFill>
                  <a:srgbClr val="99CCFF"/>
                </a:solidFill>
                <a:latin typeface="Helvetica Neue"/>
                <a:cs typeface="Helvetica Neue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Helvetica Neue"/>
                <a:cs typeface="Helvetica Neue"/>
              </a:rPr>
              <a:t>What are people saying about us on social media?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4855" y="528452"/>
            <a:ext cx="66654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>
                <a:solidFill>
                  <a:srgbClr val="99CCFF"/>
                </a:solidFill>
                <a:latin typeface="Helvetica Neue"/>
                <a:cs typeface="Helvetica Neue"/>
              </a:rPr>
              <a:t>Loyalty…</a:t>
            </a:r>
            <a:r>
              <a:rPr lang="en-US" sz="1300" dirty="0" smtClean="0">
                <a:solidFill>
                  <a:srgbClr val="99CCFF"/>
                </a:solidFill>
                <a:latin typeface="Helvetica Neue"/>
                <a:cs typeface="Helvetica Neue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Helvetica Neue"/>
                <a:cs typeface="Helvetica Neue"/>
              </a:rPr>
              <a:t>Which social networking sites </a:t>
            </a:r>
            <a:r>
              <a:rPr lang="en-US" sz="1300" dirty="0" smtClean="0">
                <a:solidFill>
                  <a:schemeClr val="bg1"/>
                </a:solidFill>
                <a:latin typeface="Helvetica Neue"/>
                <a:cs typeface="Helvetica Neue"/>
              </a:rPr>
              <a:t>sent the most repeat visitors </a:t>
            </a:r>
            <a:r>
              <a:rPr lang="en-US" sz="1300" dirty="0">
                <a:solidFill>
                  <a:schemeClr val="bg1"/>
                </a:solidFill>
                <a:latin typeface="Helvetica Neue"/>
                <a:cs typeface="Helvetica Neue"/>
              </a:rPr>
              <a:t>to m</a:t>
            </a:r>
            <a:r>
              <a:rPr lang="en-US" sz="1300" dirty="0" smtClean="0">
                <a:solidFill>
                  <a:schemeClr val="bg1"/>
                </a:solidFill>
                <a:latin typeface="Helvetica Neue"/>
                <a:cs typeface="Helvetica Neue"/>
              </a:rPr>
              <a:t>tyhd.org?</a:t>
            </a:r>
            <a:endParaRPr lang="en-US" sz="13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200" y="5419724"/>
            <a:ext cx="6845300" cy="1131079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 smtClean="0">
                <a:solidFill>
                  <a:schemeClr val="tx1"/>
                </a:solidFill>
                <a:latin typeface="Helvetica Neue"/>
                <a:cs typeface="Helvetica Neue"/>
              </a:rPr>
              <a:t>Disaster Preparedness and Response: </a:t>
            </a:r>
            <a:r>
              <a:rPr lang="en-US" sz="900" dirty="0">
                <a:solidFill>
                  <a:schemeClr val="tx1"/>
                </a:solidFill>
                <a:latin typeface="Helvetica Neue"/>
                <a:cs typeface="Helvetica Neue"/>
              </a:rPr>
              <a:t>Social media </a:t>
            </a:r>
            <a:r>
              <a:rPr lang="en-US" sz="900" dirty="0" smtClean="0">
                <a:solidFill>
                  <a:schemeClr val="tx1"/>
                </a:solidFill>
                <a:latin typeface="Helvetica Neue"/>
                <a:cs typeface="Helvetica Neue"/>
              </a:rPr>
              <a:t>is a </a:t>
            </a:r>
            <a:r>
              <a:rPr lang="en-US" sz="900" dirty="0">
                <a:solidFill>
                  <a:schemeClr val="tx1"/>
                </a:solidFill>
                <a:latin typeface="Helvetica Neue"/>
                <a:cs typeface="Helvetica Neue"/>
              </a:rPr>
              <a:t>critical part of </a:t>
            </a:r>
            <a:r>
              <a:rPr lang="en-US" sz="900" dirty="0" smtClean="0">
                <a:solidFill>
                  <a:schemeClr val="tx1"/>
                </a:solidFill>
                <a:latin typeface="Helvetica Neue"/>
                <a:cs typeface="Helvetica Neue"/>
              </a:rPr>
              <a:t>disaster </a:t>
            </a:r>
            <a:r>
              <a:rPr lang="en-US" sz="900" dirty="0">
                <a:solidFill>
                  <a:schemeClr val="tx1"/>
                </a:solidFill>
                <a:latin typeface="Helvetica Neue"/>
                <a:cs typeface="Helvetica Neue"/>
              </a:rPr>
              <a:t>response. </a:t>
            </a:r>
            <a:r>
              <a:rPr lang="en-US" sz="900" dirty="0" smtClean="0">
                <a:solidFill>
                  <a:schemeClr val="tx1"/>
                </a:solidFill>
                <a:latin typeface="Helvetica Neue"/>
                <a:cs typeface="Helvetica Neue"/>
              </a:rPr>
              <a:t> During the Soberanes </a:t>
            </a:r>
            <a:r>
              <a:rPr lang="en-US" sz="900" dirty="0" smtClean="0">
                <a:solidFill>
                  <a:schemeClr val="tx1"/>
                </a:solidFill>
                <a:latin typeface="Helvetica Neue"/>
                <a:cs typeface="Helvetica Neue"/>
              </a:rPr>
              <a:t>Fire, </a:t>
            </a:r>
            <a:r>
              <a:rPr lang="en-US" sz="900" dirty="0" smtClean="0">
                <a:solidFill>
                  <a:schemeClr val="tx1"/>
                </a:solidFill>
                <a:latin typeface="Helvetica Neue"/>
                <a:cs typeface="Helvetica Neue"/>
              </a:rPr>
              <a:t>Twitter and Facebook were used to get up-to-date information about the fire and its impact on health to concerned residents.  The platforms were also used to get feedback from residents regarding health and safety </a:t>
            </a:r>
            <a:r>
              <a:rPr lang="en-US" sz="900" dirty="0" smtClean="0">
                <a:solidFill>
                  <a:schemeClr val="tx1"/>
                </a:solidFill>
                <a:latin typeface="Helvetica Neue"/>
                <a:cs typeface="Helvetica Neue"/>
              </a:rPr>
              <a:t>concerns.  This feedback was helpful for creating more messages.  </a:t>
            </a:r>
            <a:r>
              <a:rPr lang="en-US" sz="900" dirty="0" smtClean="0">
                <a:solidFill>
                  <a:schemeClr val="tx1"/>
                </a:solidFill>
                <a:latin typeface="Helvetica Neue"/>
                <a:cs typeface="Helvetica Neue"/>
              </a:rPr>
              <a:t>September was Preparedness Month providing an opportunity to post daily preparedness tips. </a:t>
            </a:r>
            <a:endParaRPr lang="en-US" sz="900" dirty="0" smtClean="0">
              <a:solidFill>
                <a:schemeClr val="tx1"/>
              </a:solidFill>
              <a:latin typeface="Helvetica Neue"/>
              <a:cs typeface="Helvetica Neue"/>
            </a:endParaRPr>
          </a:p>
          <a:p>
            <a:pPr>
              <a:lnSpc>
                <a:spcPct val="150000"/>
              </a:lnSpc>
            </a:pPr>
            <a:endParaRPr lang="en-US" sz="9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6863" y="8165039"/>
            <a:ext cx="2412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Helvetica Neue"/>
                <a:cs typeface="Helvetica Neue"/>
              </a:rPr>
              <a:t>This quarter social media was key to communicating about the Soberanes Fire.  </a:t>
            </a:r>
            <a:endParaRPr lang="en-US" sz="900" dirty="0">
              <a:latin typeface="Helvetica Neue"/>
              <a:cs typeface="Helvetica Neue"/>
            </a:endParaRPr>
          </a:p>
          <a:p>
            <a:pPr algn="ctr"/>
            <a:r>
              <a:rPr lang="en-US" sz="900" dirty="0" smtClean="0">
                <a:latin typeface="Helvetica Neue"/>
                <a:cs typeface="Helvetica Neue"/>
              </a:rPr>
              <a:t>During September, daily preparedness tips reinforced messages about resiliency</a:t>
            </a:r>
            <a:r>
              <a:rPr lang="en-US" sz="900" dirty="0" smtClean="0">
                <a:solidFill>
                  <a:srgbClr val="FF0000"/>
                </a:solidFill>
                <a:latin typeface="Helvetica Neue"/>
                <a:cs typeface="Helvetica Neue"/>
              </a:rPr>
              <a:t>. </a:t>
            </a:r>
            <a:endParaRPr lang="en-US" sz="9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63852" y="8109546"/>
            <a:ext cx="2057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Helvetica Neue"/>
                <a:cs typeface="Helvetica Neue"/>
              </a:rPr>
              <a:t>This quarter we </a:t>
            </a:r>
            <a:r>
              <a:rPr lang="en-US" sz="900" dirty="0" err="1" smtClean="0">
                <a:latin typeface="Helvetica Neue"/>
                <a:cs typeface="Helvetica Neue"/>
              </a:rPr>
              <a:t>ocused</a:t>
            </a:r>
            <a:r>
              <a:rPr lang="en-US" sz="900" dirty="0" smtClean="0">
                <a:latin typeface="Helvetica Neue"/>
                <a:cs typeface="Helvetica Neue"/>
              </a:rPr>
              <a:t> </a:t>
            </a:r>
            <a:r>
              <a:rPr lang="en-US" sz="900" dirty="0" smtClean="0">
                <a:latin typeface="Helvetica Neue"/>
                <a:cs typeface="Helvetica Neue"/>
              </a:rPr>
              <a:t>on messages Monterey County residents can act on to improve not only their </a:t>
            </a:r>
            <a:r>
              <a:rPr lang="en-US" sz="900" dirty="0" smtClean="0">
                <a:latin typeface="Helvetica Neue"/>
                <a:cs typeface="Helvetica Neue"/>
              </a:rPr>
              <a:t>preparedness </a:t>
            </a:r>
            <a:r>
              <a:rPr lang="en-US" sz="900" dirty="0" smtClean="0">
                <a:latin typeface="Helvetica Neue"/>
                <a:cs typeface="Helvetica Neue"/>
              </a:rPr>
              <a:t>but also </a:t>
            </a:r>
            <a:r>
              <a:rPr lang="en-US" sz="900" dirty="0" smtClean="0">
                <a:latin typeface="Helvetica Neue"/>
                <a:cs typeface="Helvetica Neue"/>
              </a:rPr>
              <a:t>the resiliency of their community.</a:t>
            </a:r>
            <a:endParaRPr lang="en-US" sz="900" dirty="0">
              <a:latin typeface="Helvetica Neue"/>
              <a:cs typeface="Helvetica Neue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60950" y="8178796"/>
            <a:ext cx="225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 Neue"/>
                <a:cs typeface="Helvetica Neue"/>
              </a:rPr>
              <a:t>We better serve </a:t>
            </a:r>
            <a:r>
              <a:rPr lang="en-US" sz="900" dirty="0" smtClean="0">
                <a:latin typeface="Helvetica Neue"/>
                <a:cs typeface="Helvetica Neue"/>
              </a:rPr>
              <a:t>Monterey County residents </a:t>
            </a:r>
            <a:r>
              <a:rPr lang="en-US" sz="900" dirty="0">
                <a:latin typeface="Helvetica Neue"/>
                <a:cs typeface="Helvetica Neue"/>
              </a:rPr>
              <a:t>and maintain our relevance, by providing them information on </a:t>
            </a:r>
            <a:r>
              <a:rPr lang="en-US" sz="900" dirty="0" smtClean="0">
                <a:latin typeface="Helvetica Neue"/>
                <a:cs typeface="Helvetica Neue"/>
              </a:rPr>
              <a:t>commonly used social media platforms </a:t>
            </a:r>
            <a:endParaRPr lang="en-US" sz="900" dirty="0">
              <a:latin typeface="Helvetica Neue"/>
              <a:cs typeface="Helvetica Neue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32986" y="3445932"/>
            <a:ext cx="151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@</a:t>
            </a:r>
            <a:r>
              <a:rPr lang="en-US" sz="900" b="1" dirty="0" err="1">
                <a:solidFill>
                  <a:schemeClr val="bg1"/>
                </a:solidFill>
                <a:latin typeface="Helvetica Neue"/>
                <a:cs typeface="Helvetica Neue"/>
              </a:rPr>
              <a:t>barriefiske</a:t>
            </a:r>
            <a:r>
              <a:rPr lang="en-US" sz="900" b="1" dirty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endParaRPr lang="en-US" sz="900" b="1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n-US" sz="9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July 31, 2016</a:t>
            </a:r>
            <a:endParaRPr lang="en-US" sz="900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27451" y="3445932"/>
            <a:ext cx="1584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 Neue"/>
                <a:cs typeface="Helvetica Neue"/>
              </a:rPr>
              <a:t>@</a:t>
            </a:r>
            <a:r>
              <a:rPr lang="en-US" sz="900" b="1" dirty="0" err="1">
                <a:solidFill>
                  <a:schemeClr val="bg1"/>
                </a:solidFill>
                <a:latin typeface="Helvetica Neue"/>
                <a:cs typeface="Helvetica Neue"/>
              </a:rPr>
              <a:t>NACCHOalerts</a:t>
            </a:r>
            <a:r>
              <a:rPr lang="en-US" sz="900" b="1" dirty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endParaRPr lang="en-US" sz="900" b="1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n-US" sz="9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August 19, </a:t>
            </a:r>
            <a:r>
              <a:rPr lang="en-US" sz="900" b="1" dirty="0">
                <a:solidFill>
                  <a:schemeClr val="bg1"/>
                </a:solidFill>
                <a:latin typeface="Helvetica Neue"/>
                <a:cs typeface="Helvetica Neue"/>
              </a:rPr>
              <a:t>2016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96787" y="3445932"/>
            <a:ext cx="151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 Neue"/>
                <a:cs typeface="Helvetica Neue"/>
              </a:rPr>
              <a:t>@</a:t>
            </a:r>
            <a:r>
              <a:rPr lang="en-US" sz="900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Intervervention</a:t>
            </a:r>
            <a:endParaRPr lang="en-US" sz="900" b="1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n-US" sz="9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June </a:t>
            </a:r>
            <a:r>
              <a:rPr lang="en-US" sz="900" b="1" dirty="0">
                <a:solidFill>
                  <a:schemeClr val="bg1"/>
                </a:solidFill>
                <a:latin typeface="Helvetica Neue"/>
                <a:cs typeface="Helvetica Neue"/>
              </a:rPr>
              <a:t>24, 2016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21435" y="3815992"/>
            <a:ext cx="211423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hlinkClick r:id="rId14"/>
              </a:rPr>
              <a:t>@</a:t>
            </a:r>
            <a:r>
              <a:rPr lang="en-US" sz="1050" b="1" dirty="0" err="1">
                <a:solidFill>
                  <a:schemeClr val="bg1"/>
                </a:solidFill>
                <a:hlinkClick r:id="rId14"/>
              </a:rPr>
              <a:t>MariLynch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>
                <a:solidFill>
                  <a:schemeClr val="bg1"/>
                </a:solidFill>
                <a:hlinkClick r:id="rId15"/>
              </a:rPr>
              <a:t>@</a:t>
            </a:r>
            <a:r>
              <a:rPr lang="en-US" sz="1050" b="1" dirty="0" err="1">
                <a:solidFill>
                  <a:schemeClr val="bg1"/>
                </a:solidFill>
                <a:hlinkClick r:id="rId15"/>
              </a:rPr>
              <a:t>soledadAsstSup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>
                <a:solidFill>
                  <a:schemeClr val="bg1"/>
                </a:solidFill>
                <a:hlinkClick r:id="rId16"/>
              </a:rPr>
              <a:t>@</a:t>
            </a:r>
            <a:r>
              <a:rPr lang="en-US" sz="1050" b="1" dirty="0" err="1">
                <a:solidFill>
                  <a:schemeClr val="bg1"/>
                </a:solidFill>
                <a:hlinkClick r:id="rId16"/>
              </a:rPr>
              <a:t>JodiMassa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>
                <a:solidFill>
                  <a:schemeClr val="bg1"/>
                </a:solidFill>
                <a:hlinkClick r:id="rId5"/>
              </a:rPr>
              <a:t>@</a:t>
            </a:r>
            <a:r>
              <a:rPr lang="en-US" sz="1050" b="1" dirty="0">
                <a:solidFill>
                  <a:schemeClr val="bg1"/>
                </a:solidFill>
                <a:hlinkClick r:id="rId5"/>
              </a:rPr>
              <a:t>MCHDPIO</a:t>
            </a:r>
            <a:r>
              <a:rPr lang="en-US" sz="1050" dirty="0">
                <a:solidFill>
                  <a:schemeClr val="bg1"/>
                </a:solidFill>
              </a:rPr>
              <a:t> PM coming time soon! Stay tuned! AM works as we catch parents during drop off 👏</a:t>
            </a:r>
            <a:endParaRPr lang="en-US" sz="1050" dirty="0">
              <a:solidFill>
                <a:schemeClr val="bg1"/>
              </a:solidFill>
              <a:latin typeface="Helvetica Neue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660400" y="3815264"/>
            <a:ext cx="1888065" cy="0"/>
          </a:xfrm>
          <a:prstGeom prst="line">
            <a:avLst/>
          </a:prstGeom>
          <a:ln>
            <a:solidFill>
              <a:srgbClr val="99CC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963333" y="3815264"/>
            <a:ext cx="1888065" cy="0"/>
          </a:xfrm>
          <a:prstGeom prst="line">
            <a:avLst/>
          </a:prstGeom>
          <a:ln>
            <a:solidFill>
              <a:srgbClr val="99CC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244042" y="3817326"/>
            <a:ext cx="1888065" cy="0"/>
          </a:xfrm>
          <a:prstGeom prst="line">
            <a:avLst/>
          </a:prstGeom>
          <a:ln>
            <a:solidFill>
              <a:srgbClr val="99CC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011766" y="9499603"/>
            <a:ext cx="40555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44F91"/>
                </a:solidFill>
                <a:latin typeface="Helvetica Neue"/>
                <a:cs typeface="Helvetica Neue"/>
              </a:rPr>
              <a:t>QUESTIONS? COMMENTS? MORE INFORMATION?</a:t>
            </a:r>
          </a:p>
          <a:p>
            <a:r>
              <a:rPr lang="en-US" sz="800" dirty="0">
                <a:latin typeface="Helvetica Neue"/>
                <a:cs typeface="Helvetica Neue"/>
              </a:rPr>
              <a:t>Contact </a:t>
            </a:r>
            <a:r>
              <a:rPr lang="en-US" sz="800" smtClean="0">
                <a:latin typeface="Helvetica Neue"/>
                <a:cs typeface="Helvetica Neue"/>
              </a:rPr>
              <a:t>Public Information Officer </a:t>
            </a:r>
            <a:r>
              <a:rPr lang="en-US" sz="800" dirty="0" smtClean="0">
                <a:latin typeface="Helvetica Neue"/>
                <a:cs typeface="Helvetica Neue"/>
              </a:rPr>
              <a:t>Karen Smith </a:t>
            </a:r>
            <a:r>
              <a:rPr lang="en-US" sz="800" dirty="0">
                <a:latin typeface="Helvetica Neue"/>
                <a:cs typeface="Helvetica Neue"/>
              </a:rPr>
              <a:t>for more </a:t>
            </a:r>
            <a:r>
              <a:rPr lang="en-US" sz="800" dirty="0" smtClean="0">
                <a:latin typeface="Helvetica Neue"/>
                <a:cs typeface="Helvetica Neue"/>
              </a:rPr>
              <a:t>information </a:t>
            </a:r>
            <a:r>
              <a:rPr lang="en-US" sz="800" dirty="0" smtClean="0">
                <a:latin typeface="Helvetica Neue"/>
                <a:cs typeface="Helvetica Neue"/>
                <a:hlinkClick r:id="rId17"/>
              </a:rPr>
              <a:t>klahnk@co.monterey.ca.us</a:t>
            </a:r>
            <a:endParaRPr lang="en-US" sz="800" dirty="0" smtClean="0">
              <a:latin typeface="Helvetica Neue"/>
              <a:cs typeface="Helvetica Neue"/>
            </a:endParaRPr>
          </a:p>
          <a:p>
            <a:r>
              <a:rPr lang="en-US" sz="800" dirty="0" smtClean="0">
                <a:latin typeface="Helvetica Neue"/>
                <a:cs typeface="Helvetica Neue"/>
              </a:rPr>
              <a:t> </a:t>
            </a:r>
            <a:endParaRPr lang="en-US" sz="800" dirty="0">
              <a:latin typeface="Helvetica Neue"/>
              <a:cs typeface="Helvetica Neue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5066" y="3449275"/>
            <a:ext cx="475871" cy="32680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63333" y="3449275"/>
            <a:ext cx="475871" cy="32680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23933" y="3449275"/>
            <a:ext cx="475871" cy="3268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863" y="9452147"/>
            <a:ext cx="528756" cy="52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3401" y="7260079"/>
            <a:ext cx="1102462" cy="91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2828756" y="3839634"/>
            <a:ext cx="21142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Congrats to </a:t>
            </a:r>
            <a:r>
              <a:rPr lang="en-US" sz="1000" dirty="0">
                <a:solidFill>
                  <a:schemeClr val="bg1"/>
                </a:solidFill>
                <a:hlinkClick r:id="rId21"/>
              </a:rPr>
              <a:t>@</a:t>
            </a:r>
            <a:r>
              <a:rPr lang="en-US" sz="1000" b="1" dirty="0" err="1">
                <a:solidFill>
                  <a:schemeClr val="bg1"/>
                </a:solidFill>
                <a:hlinkClick r:id="rId21"/>
              </a:rPr>
              <a:t>BMore_Healthy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  <a:hlinkClick r:id="rId22"/>
              </a:rPr>
              <a:t>@</a:t>
            </a:r>
            <a:r>
              <a:rPr lang="en-US" sz="1000" b="1" dirty="0" err="1">
                <a:solidFill>
                  <a:schemeClr val="bg1"/>
                </a:solidFill>
                <a:hlinkClick r:id="rId22"/>
              </a:rPr>
              <a:t>CityMplsHealth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  <a:hlinkClick r:id="rId5"/>
              </a:rPr>
              <a:t>@</a:t>
            </a:r>
            <a:r>
              <a:rPr lang="en-US" sz="1000" b="1" dirty="0">
                <a:solidFill>
                  <a:schemeClr val="bg1"/>
                </a:solidFill>
                <a:hlinkClick r:id="rId5"/>
              </a:rPr>
              <a:t>MCHDPIO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  <a:hlinkClick r:id="rId23"/>
              </a:rPr>
              <a:t>@</a:t>
            </a:r>
            <a:r>
              <a:rPr lang="en-US" sz="1000" b="1" dirty="0" err="1">
                <a:solidFill>
                  <a:schemeClr val="bg1"/>
                </a:solidFill>
                <a:hlinkClick r:id="rId23"/>
              </a:rPr>
              <a:t>HoustonHealth</a:t>
            </a:r>
            <a:r>
              <a:rPr lang="en-US" sz="1000" dirty="0">
                <a:solidFill>
                  <a:schemeClr val="bg1"/>
                </a:solidFill>
              </a:rPr>
              <a:t> &amp; </a:t>
            </a:r>
            <a:r>
              <a:rPr lang="en-US" sz="1000" dirty="0">
                <a:solidFill>
                  <a:schemeClr val="bg1"/>
                </a:solidFill>
                <a:hlinkClick r:id="rId24"/>
              </a:rPr>
              <a:t>@</a:t>
            </a:r>
            <a:r>
              <a:rPr lang="en-US" sz="1000" b="1" dirty="0" err="1">
                <a:solidFill>
                  <a:schemeClr val="bg1"/>
                </a:solidFill>
                <a:hlinkClick r:id="rId24"/>
              </a:rPr>
              <a:t>MultCoHealth</a:t>
            </a:r>
            <a:r>
              <a:rPr lang="en-US" sz="1000" dirty="0">
                <a:solidFill>
                  <a:schemeClr val="bg1"/>
                </a:solidFill>
              </a:rPr>
              <a:t> on </a:t>
            </a:r>
            <a:r>
              <a:rPr lang="en-US" sz="1000" dirty="0">
                <a:solidFill>
                  <a:schemeClr val="bg1"/>
                </a:solidFill>
                <a:hlinkClick r:id="rId25"/>
              </a:rPr>
              <a:t>@</a:t>
            </a:r>
            <a:r>
              <a:rPr lang="en-US" sz="1000" b="1" dirty="0" err="1">
                <a:solidFill>
                  <a:schemeClr val="bg1"/>
                </a:solidFill>
                <a:hlinkClick r:id="rId25"/>
              </a:rPr>
              <a:t>CDCInjury</a:t>
            </a:r>
            <a:r>
              <a:rPr lang="en-US" sz="1000" dirty="0">
                <a:solidFill>
                  <a:schemeClr val="bg1"/>
                </a:solidFill>
              </a:rPr>
              <a:t> award to prevent youth/teen dating violence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7734" y="9568853"/>
            <a:ext cx="254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Template design by Sarah </a:t>
            </a:r>
            <a:r>
              <a:rPr lang="en-US" sz="1000" dirty="0" err="1" smtClean="0"/>
              <a:t>Kaczmarek</a:t>
            </a:r>
            <a:r>
              <a:rPr lang="en-US" sz="1000" dirty="0" smtClean="0"/>
              <a:t>, GAO</a:t>
            </a:r>
          </a:p>
          <a:p>
            <a:r>
              <a:rPr lang="en-US" sz="1000">
                <a:hlinkClick r:id="rId26"/>
              </a:rPr>
              <a:t>http://sarahkaczmarek.com/portfolio</a:t>
            </a:r>
            <a:r>
              <a:rPr lang="en-US" sz="1000" smtClean="0">
                <a:hlinkClick r:id="rId26"/>
              </a:rPr>
              <a:t>/</a:t>
            </a:r>
            <a:r>
              <a:rPr lang="en-US" sz="1000" smtClean="0"/>
              <a:t>  </a:t>
            </a:r>
            <a:endParaRPr lang="en-US" sz="1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13" y="7216035"/>
            <a:ext cx="1071499" cy="89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9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2090</TotalTime>
  <Words>535</Words>
  <Application>Microsoft Office PowerPoint</Application>
  <PresentationFormat>Custom</PresentationFormat>
  <Paragraphs>83</Paragraphs>
  <Slides>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Johnston</dc:creator>
  <cp:lastModifiedBy>Smith, Karen  x4639</cp:lastModifiedBy>
  <cp:revision>134</cp:revision>
  <dcterms:created xsi:type="dcterms:W3CDTF">2014-01-21T00:32:48Z</dcterms:created>
  <dcterms:modified xsi:type="dcterms:W3CDTF">2016-11-03T20:40:39Z</dcterms:modified>
</cp:coreProperties>
</file>