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handoutMasterIdLst>
    <p:handoutMasterId r:id="rId19"/>
  </p:handoutMasterIdLst>
  <p:sldIdLst>
    <p:sldId id="256" r:id="rId2"/>
    <p:sldId id="257" r:id="rId3"/>
    <p:sldId id="260" r:id="rId4"/>
    <p:sldId id="261" r:id="rId5"/>
    <p:sldId id="258" r:id="rId6"/>
    <p:sldId id="275" r:id="rId7"/>
    <p:sldId id="264" r:id="rId8"/>
    <p:sldId id="268" r:id="rId9"/>
    <p:sldId id="272" r:id="rId10"/>
    <p:sldId id="269" r:id="rId11"/>
    <p:sldId id="273" r:id="rId12"/>
    <p:sldId id="276" r:id="rId13"/>
    <p:sldId id="277" r:id="rId14"/>
    <p:sldId id="278" r:id="rId15"/>
    <p:sldId id="279" r:id="rId16"/>
    <p:sldId id="280" r:id="rId17"/>
    <p:sldId id="265"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p:scale>
          <a:sx n="88" d="100"/>
          <a:sy n="88" d="100"/>
        </p:scale>
        <p:origin x="-2316" y="-76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CD14B278-9715-4044-B28D-E947E0BFF69B}" type="datetimeFigureOut">
              <a:rPr lang="en-US" smtClean="0"/>
              <a:pPr/>
              <a:t>7/21/2016</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FB7238AB-274C-43C1-94EE-37AE03019FDF}" type="slidenum">
              <a:rPr lang="en-US" smtClean="0"/>
              <a:pPr/>
              <a:t>‹#›</a:t>
            </a:fld>
            <a:endParaRPr lang="en-US"/>
          </a:p>
        </p:txBody>
      </p:sp>
    </p:spTree>
    <p:extLst>
      <p:ext uri="{BB962C8B-B14F-4D97-AF65-F5344CB8AC3E}">
        <p14:creationId xmlns:p14="http://schemas.microsoft.com/office/powerpoint/2010/main" val="1360703995"/>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836E2D3E-4D50-4605-AD96-0A7D0811AFE5}" type="datetimeFigureOut">
              <a:rPr lang="en-US" smtClean="0"/>
              <a:pPr/>
              <a:t>7/21/2016</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775F30D2-551A-427A-95E2-9EBA7DC3BDFA}"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836E2D3E-4D50-4605-AD96-0A7D0811AFE5}" type="datetimeFigureOut">
              <a:rPr lang="en-US" smtClean="0"/>
              <a:pPr/>
              <a:t>7/21/2016</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775F30D2-551A-427A-95E2-9EBA7DC3BDFA}"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836E2D3E-4D50-4605-AD96-0A7D0811AFE5}" type="datetimeFigureOut">
              <a:rPr lang="en-US" smtClean="0"/>
              <a:pPr/>
              <a:t>7/21/2016</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775F30D2-551A-427A-95E2-9EBA7DC3BDFA}"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836E2D3E-4D50-4605-AD96-0A7D0811AFE5}" type="datetimeFigureOut">
              <a:rPr lang="en-US" smtClean="0"/>
              <a:pPr/>
              <a:t>7/21/2016</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775F30D2-551A-427A-95E2-9EBA7DC3BDFA}" type="slidenum">
              <a:rPr lang="en-US" smtClean="0"/>
              <a:pPr/>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836E2D3E-4D50-4605-AD96-0A7D0811AFE5}" type="datetimeFigureOut">
              <a:rPr lang="en-US" smtClean="0"/>
              <a:pPr/>
              <a:t>7/21/2016</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775F30D2-551A-427A-95E2-9EBA7DC3BDFA}" type="slidenum">
              <a:rPr lang="en-US" smtClean="0"/>
              <a:pPr/>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836E2D3E-4D50-4605-AD96-0A7D0811AFE5}" type="datetimeFigureOut">
              <a:rPr lang="en-US" smtClean="0"/>
              <a:pPr/>
              <a:t>7/21/2016</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775F30D2-551A-427A-95E2-9EBA7DC3BDFA}" type="slidenum">
              <a:rPr lang="en-US" smtClean="0"/>
              <a:pPr/>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836E2D3E-4D50-4605-AD96-0A7D0811AFE5}" type="datetimeFigureOut">
              <a:rPr lang="en-US" smtClean="0"/>
              <a:pPr/>
              <a:t>7/21/2016</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775F30D2-551A-427A-95E2-9EBA7DC3BDFA}"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836E2D3E-4D50-4605-AD96-0A7D0811AFE5}" type="datetimeFigureOut">
              <a:rPr lang="en-US" smtClean="0"/>
              <a:pPr/>
              <a:t>7/21/2016</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775F30D2-551A-427A-95E2-9EBA7DC3BDFA}" type="slidenum">
              <a:rPr lang="en-US" smtClean="0"/>
              <a:pPr/>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836E2D3E-4D50-4605-AD96-0A7D0811AFE5}" type="datetimeFigureOut">
              <a:rPr lang="en-US" smtClean="0"/>
              <a:pPr/>
              <a:t>7/21/2016</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775F30D2-551A-427A-95E2-9EBA7DC3BDFA}"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836E2D3E-4D50-4605-AD96-0A7D0811AFE5}" type="datetimeFigureOut">
              <a:rPr lang="en-US" smtClean="0"/>
              <a:pPr/>
              <a:t>7/21/2016</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775F30D2-551A-427A-95E2-9EBA7DC3BDFA}"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836E2D3E-4D50-4605-AD96-0A7D0811AFE5}" type="datetimeFigureOut">
              <a:rPr lang="en-US" smtClean="0"/>
              <a:pPr/>
              <a:t>7/21/2016</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775F30D2-551A-427A-95E2-9EBA7DC3BDFA}" type="slidenum">
              <a:rPr lang="en-US" smtClean="0"/>
              <a:pPr/>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836E2D3E-4D50-4605-AD96-0A7D0811AFE5}" type="datetimeFigureOut">
              <a:rPr lang="en-US" smtClean="0"/>
              <a:pPr/>
              <a:t>7/21/2016</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775F30D2-551A-427A-95E2-9EBA7DC3BDFA}"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2822575"/>
          </a:xfrm>
        </p:spPr>
        <p:txBody>
          <a:bodyPr>
            <a:normAutofit fontScale="90000"/>
          </a:bodyPr>
          <a:lstStyle/>
          <a:p>
            <a:r>
              <a:rPr lang="en-US" dirty="0" smtClean="0"/>
              <a:t>MONTEREY COUNTY </a:t>
            </a:r>
            <a:br>
              <a:rPr lang="en-US" dirty="0" smtClean="0"/>
            </a:br>
            <a:r>
              <a:rPr lang="en-US" dirty="0" smtClean="0"/>
              <a:t>COMMISSION ON DISABILITIES</a:t>
            </a:r>
            <a:br>
              <a:rPr lang="en-US" dirty="0" smtClean="0"/>
            </a:br>
            <a:r>
              <a:rPr lang="en-US" dirty="0" smtClean="0"/>
              <a:t/>
            </a:r>
            <a:br>
              <a:rPr lang="en-US" dirty="0" smtClean="0"/>
            </a:br>
            <a:r>
              <a:rPr lang="en-US" dirty="0" smtClean="0"/>
              <a:t/>
            </a:r>
            <a:br>
              <a:rPr lang="en-US" dirty="0" smtClean="0"/>
            </a:br>
            <a:endParaRPr lang="en-US" dirty="0"/>
          </a:p>
        </p:txBody>
      </p:sp>
      <p:pic>
        <p:nvPicPr>
          <p:cNvPr id="1026" name="Picture 2" descr="seal"/>
          <p:cNvPicPr>
            <a:picLocks noChangeAspect="1" noChangeArrowheads="1"/>
          </p:cNvPicPr>
          <p:nvPr/>
        </p:nvPicPr>
        <p:blipFill>
          <a:blip r:embed="rId2" cstate="print"/>
          <a:srcRect/>
          <a:stretch>
            <a:fillRect/>
          </a:stretch>
        </p:blipFill>
        <p:spPr bwMode="auto">
          <a:xfrm>
            <a:off x="3505200" y="3124200"/>
            <a:ext cx="2057400" cy="1828800"/>
          </a:xfrm>
          <a:prstGeom prst="rect">
            <a:avLst/>
          </a:prstGeom>
          <a:noFill/>
          <a:ln w="9525">
            <a:noFill/>
            <a:miter lim="800000"/>
            <a:headEnd/>
            <a:tailEnd/>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2209800"/>
            <a:ext cx="8077200" cy="3352799"/>
          </a:xfrm>
        </p:spPr>
        <p:txBody>
          <a:bodyPr>
            <a:normAutofit/>
          </a:bodyPr>
          <a:lstStyle/>
          <a:p>
            <a:r>
              <a:rPr lang="en-US" dirty="0" smtClean="0"/>
              <a:t>AB 1825 – Sexual Harassment Training and Education for Supervisors </a:t>
            </a:r>
          </a:p>
          <a:p>
            <a:r>
              <a:rPr lang="en-US" dirty="0" smtClean="0"/>
              <a:t>AB 196 – Gender Discrimination </a:t>
            </a:r>
          </a:p>
          <a:p>
            <a:r>
              <a:rPr lang="en-US" dirty="0" smtClean="0"/>
              <a:t>AB 76 – Harassment by Third Parties</a:t>
            </a:r>
          </a:p>
          <a:p>
            <a:r>
              <a:rPr lang="en-US" dirty="0" smtClean="0"/>
              <a:t>AB 1856 – Employee Liability for Harassment </a:t>
            </a:r>
          </a:p>
        </p:txBody>
      </p:sp>
      <p:sp>
        <p:nvSpPr>
          <p:cNvPr id="3" name="Title 2"/>
          <p:cNvSpPr>
            <a:spLocks noGrp="1"/>
          </p:cNvSpPr>
          <p:nvPr>
            <p:ph type="title"/>
          </p:nvPr>
        </p:nvSpPr>
        <p:spPr>
          <a:xfrm>
            <a:off x="457200" y="274638"/>
            <a:ext cx="8229600" cy="1554162"/>
          </a:xfrm>
        </p:spPr>
        <p:txBody>
          <a:bodyPr/>
          <a:lstStyle/>
          <a:p>
            <a:pPr algn="ctr"/>
            <a:r>
              <a:rPr lang="en-US" dirty="0" smtClean="0"/>
              <a:t>State Legislation</a:t>
            </a: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752600"/>
            <a:ext cx="8229600" cy="4648200"/>
          </a:xfrm>
        </p:spPr>
        <p:txBody>
          <a:bodyPr/>
          <a:lstStyle/>
          <a:p>
            <a:pPr>
              <a:buFont typeface="Wingdings" panose="05000000000000000000" pitchFamily="2" charset="2"/>
              <a:buChar char="Ø"/>
            </a:pPr>
            <a:r>
              <a:rPr lang="en-US" dirty="0" smtClean="0"/>
              <a:t>Equal Employment Opportunity Commission-EEOC (Federal)</a:t>
            </a:r>
          </a:p>
          <a:p>
            <a:pPr>
              <a:buFont typeface="Wingdings" panose="05000000000000000000" pitchFamily="2" charset="2"/>
              <a:buChar char="Ø"/>
            </a:pPr>
            <a:r>
              <a:rPr lang="en-US" dirty="0" smtClean="0"/>
              <a:t>Department of Fair Employment and Housing-DFEH (State)</a:t>
            </a:r>
          </a:p>
          <a:p>
            <a:pPr>
              <a:buFont typeface="Wingdings" panose="05000000000000000000" pitchFamily="2" charset="2"/>
              <a:buChar char="Ø"/>
            </a:pPr>
            <a:r>
              <a:rPr lang="en-US" dirty="0" smtClean="0"/>
              <a:t>Monterey County Board of Supervisors-BOS (County)</a:t>
            </a:r>
          </a:p>
          <a:p>
            <a:endParaRPr lang="en-US" dirty="0"/>
          </a:p>
        </p:txBody>
      </p:sp>
      <p:sp>
        <p:nvSpPr>
          <p:cNvPr id="3" name="Title 2"/>
          <p:cNvSpPr>
            <a:spLocks noGrp="1"/>
          </p:cNvSpPr>
          <p:nvPr>
            <p:ph type="title"/>
          </p:nvPr>
        </p:nvSpPr>
        <p:spPr>
          <a:xfrm>
            <a:off x="457200" y="274638"/>
            <a:ext cx="8229600" cy="1477962"/>
          </a:xfrm>
        </p:spPr>
        <p:txBody>
          <a:bodyPr>
            <a:normAutofit/>
          </a:bodyPr>
          <a:lstStyle/>
          <a:p>
            <a:pPr algn="ctr"/>
            <a:r>
              <a:rPr lang="en-US" dirty="0" smtClean="0"/>
              <a:t>Equal Opportunity</a:t>
            </a: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1000" y="1981201"/>
            <a:ext cx="8229600" cy="3200400"/>
          </a:xfrm>
        </p:spPr>
        <p:txBody>
          <a:bodyPr/>
          <a:lstStyle/>
          <a:p>
            <a:r>
              <a:rPr lang="en-US" dirty="0" smtClean="0"/>
              <a:t>EEOC (Federal) – All employers throughout the nation with 15 or more employees</a:t>
            </a:r>
          </a:p>
          <a:p>
            <a:r>
              <a:rPr lang="en-US" dirty="0" smtClean="0"/>
              <a:t>DFEH (State) – All employers in California with 5 or more employees</a:t>
            </a:r>
          </a:p>
          <a:p>
            <a:r>
              <a:rPr lang="en-US" dirty="0" smtClean="0"/>
              <a:t>BOS (County) – Only the County as an employer and organization </a:t>
            </a:r>
            <a:endParaRPr lang="en-US" dirty="0"/>
          </a:p>
        </p:txBody>
      </p:sp>
      <p:sp>
        <p:nvSpPr>
          <p:cNvPr id="3" name="Title 2"/>
          <p:cNvSpPr>
            <a:spLocks noGrp="1"/>
          </p:cNvSpPr>
          <p:nvPr>
            <p:ph type="title"/>
          </p:nvPr>
        </p:nvSpPr>
        <p:spPr/>
        <p:txBody>
          <a:bodyPr/>
          <a:lstStyle/>
          <a:p>
            <a:pPr algn="ctr"/>
            <a:r>
              <a:rPr lang="en-US" dirty="0" smtClean="0"/>
              <a:t>Equal Opportunity</a:t>
            </a:r>
            <a:endParaRPr lang="en-US" dirty="0"/>
          </a:p>
        </p:txBody>
      </p:sp>
    </p:spTree>
    <p:extLst>
      <p:ext uri="{BB962C8B-B14F-4D97-AF65-F5344CB8AC3E}">
        <p14:creationId xmlns:p14="http://schemas.microsoft.com/office/powerpoint/2010/main" val="240568559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20000"/>
          </a:bodyPr>
          <a:lstStyle/>
          <a:p>
            <a:pPr marL="109728" indent="0">
              <a:buNone/>
            </a:pPr>
            <a:r>
              <a:rPr lang="en-US" sz="2900" b="1" dirty="0" smtClean="0"/>
              <a:t>BOS Enforcement is Limited to:</a:t>
            </a:r>
          </a:p>
          <a:p>
            <a:endParaRPr lang="en-US" sz="2900" dirty="0"/>
          </a:p>
          <a:p>
            <a:r>
              <a:rPr lang="en-US" sz="2900" dirty="0" smtClean="0"/>
              <a:t>County Employment Practices</a:t>
            </a:r>
          </a:p>
          <a:p>
            <a:pPr marL="109728" lvl="1" indent="0">
              <a:spcBef>
                <a:spcPts val="400"/>
              </a:spcBef>
              <a:buSzPct val="68000"/>
              <a:buNone/>
            </a:pPr>
            <a:r>
              <a:rPr lang="en-US" sz="2900" dirty="0" smtClean="0"/>
              <a:t>   Employees/Applicants</a:t>
            </a:r>
            <a:endParaRPr lang="en-US" sz="2900" dirty="0"/>
          </a:p>
          <a:p>
            <a:endParaRPr lang="en-US" sz="2900" dirty="0" smtClean="0"/>
          </a:p>
          <a:p>
            <a:r>
              <a:rPr lang="en-US" sz="2900" dirty="0" smtClean="0"/>
              <a:t>County Business Practices</a:t>
            </a:r>
          </a:p>
          <a:p>
            <a:pPr marL="109728" indent="0">
              <a:buNone/>
            </a:pPr>
            <a:r>
              <a:rPr lang="en-US" sz="2900" dirty="0" smtClean="0"/>
              <a:t>  Vendors/Contractors</a:t>
            </a:r>
          </a:p>
          <a:p>
            <a:endParaRPr lang="en-US" sz="2900" dirty="0"/>
          </a:p>
          <a:p>
            <a:r>
              <a:rPr lang="en-US" sz="2900" dirty="0" smtClean="0"/>
              <a:t>Recipients of County Services</a:t>
            </a:r>
          </a:p>
          <a:p>
            <a:pPr marL="109728" indent="0">
              <a:buNone/>
            </a:pPr>
            <a:r>
              <a:rPr lang="en-US" sz="2900" dirty="0"/>
              <a:t> </a:t>
            </a:r>
            <a:r>
              <a:rPr lang="en-US" sz="2900" dirty="0" smtClean="0"/>
              <a:t> Health Services/Child Support/Jail Inmates</a:t>
            </a:r>
            <a:endParaRPr lang="en-US" sz="2900" dirty="0"/>
          </a:p>
          <a:p>
            <a:endParaRPr lang="en-US" dirty="0" smtClean="0"/>
          </a:p>
          <a:p>
            <a:pPr marL="393192" lvl="1" indent="0">
              <a:buNone/>
            </a:pPr>
            <a:r>
              <a:rPr lang="en-US" dirty="0"/>
              <a:t> </a:t>
            </a:r>
            <a:r>
              <a:rPr lang="en-US" dirty="0" smtClean="0"/>
              <a:t>   </a:t>
            </a:r>
            <a:endParaRPr lang="en-US" dirty="0"/>
          </a:p>
        </p:txBody>
      </p:sp>
      <p:sp>
        <p:nvSpPr>
          <p:cNvPr id="3" name="Title 2"/>
          <p:cNvSpPr>
            <a:spLocks noGrp="1"/>
          </p:cNvSpPr>
          <p:nvPr>
            <p:ph type="title"/>
          </p:nvPr>
        </p:nvSpPr>
        <p:spPr/>
        <p:txBody>
          <a:bodyPr/>
          <a:lstStyle/>
          <a:p>
            <a:pPr algn="ctr"/>
            <a:r>
              <a:rPr lang="en-US" dirty="0" smtClean="0"/>
              <a:t>Equal Opportunity</a:t>
            </a:r>
            <a:endParaRPr lang="en-US" dirty="0"/>
          </a:p>
        </p:txBody>
      </p:sp>
    </p:spTree>
    <p:extLst>
      <p:ext uri="{BB962C8B-B14F-4D97-AF65-F5344CB8AC3E}">
        <p14:creationId xmlns:p14="http://schemas.microsoft.com/office/powerpoint/2010/main" val="40861339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109728" indent="0">
              <a:buNone/>
            </a:pPr>
            <a:r>
              <a:rPr lang="en-US" dirty="0" smtClean="0"/>
              <a:t>Enforcement Does Not Include:</a:t>
            </a:r>
          </a:p>
          <a:p>
            <a:pPr marL="109728" indent="0">
              <a:buNone/>
            </a:pPr>
            <a:endParaRPr lang="en-US" dirty="0"/>
          </a:p>
          <a:p>
            <a:r>
              <a:rPr lang="en-US" dirty="0" smtClean="0"/>
              <a:t>Monterey County Courts</a:t>
            </a:r>
          </a:p>
          <a:p>
            <a:r>
              <a:rPr lang="en-US" dirty="0" smtClean="0"/>
              <a:t>Monterey County School</a:t>
            </a:r>
            <a:endParaRPr lang="en-US" dirty="0"/>
          </a:p>
        </p:txBody>
      </p:sp>
      <p:sp>
        <p:nvSpPr>
          <p:cNvPr id="3" name="Title 2"/>
          <p:cNvSpPr>
            <a:spLocks noGrp="1"/>
          </p:cNvSpPr>
          <p:nvPr>
            <p:ph type="title"/>
          </p:nvPr>
        </p:nvSpPr>
        <p:spPr/>
        <p:txBody>
          <a:bodyPr/>
          <a:lstStyle/>
          <a:p>
            <a:pPr algn="ctr"/>
            <a:r>
              <a:rPr lang="en-US" dirty="0" smtClean="0"/>
              <a:t>Equal Opportunity</a:t>
            </a:r>
            <a:endParaRPr lang="en-US" dirty="0"/>
          </a:p>
        </p:txBody>
      </p:sp>
    </p:spTree>
    <p:extLst>
      <p:ext uri="{BB962C8B-B14F-4D97-AF65-F5344CB8AC3E}">
        <p14:creationId xmlns:p14="http://schemas.microsoft.com/office/powerpoint/2010/main" val="155842220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The purpose of the Monterey Plan is to provide equal employment and promotional opportunities to all County employees and applicants for employment. The County of Monterey believes in treating all people with respect and dignity. We strive to foster a supportive working environment that celebrates the diverse world in which we live. </a:t>
            </a:r>
            <a:endParaRPr lang="en-US" dirty="0"/>
          </a:p>
        </p:txBody>
      </p:sp>
      <p:sp>
        <p:nvSpPr>
          <p:cNvPr id="3" name="Title 2"/>
          <p:cNvSpPr>
            <a:spLocks noGrp="1"/>
          </p:cNvSpPr>
          <p:nvPr>
            <p:ph type="title"/>
          </p:nvPr>
        </p:nvSpPr>
        <p:spPr/>
        <p:txBody>
          <a:bodyPr/>
          <a:lstStyle/>
          <a:p>
            <a:pPr algn="ctr"/>
            <a:r>
              <a:rPr lang="en-US" dirty="0" smtClean="0"/>
              <a:t>Monterey Plan</a:t>
            </a:r>
            <a:endParaRPr lang="en-US" dirty="0"/>
          </a:p>
        </p:txBody>
      </p:sp>
    </p:spTree>
    <p:extLst>
      <p:ext uri="{BB962C8B-B14F-4D97-AF65-F5344CB8AC3E}">
        <p14:creationId xmlns:p14="http://schemas.microsoft.com/office/powerpoint/2010/main" val="143507262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77500" lnSpcReduction="20000"/>
          </a:bodyPr>
          <a:lstStyle/>
          <a:p>
            <a:pPr marL="109728" indent="0">
              <a:buNone/>
            </a:pPr>
            <a:r>
              <a:rPr lang="en-US" dirty="0"/>
              <a:t>The fundamental objectives of the Plan are as follows</a:t>
            </a:r>
            <a:r>
              <a:rPr lang="en-US" dirty="0" smtClean="0"/>
              <a:t>:</a:t>
            </a:r>
          </a:p>
          <a:p>
            <a:pPr marL="109728" indent="0">
              <a:buNone/>
            </a:pPr>
            <a:endParaRPr lang="en-US" dirty="0" smtClean="0"/>
          </a:p>
          <a:p>
            <a:r>
              <a:rPr lang="en-US" dirty="0" smtClean="0"/>
              <a:t>To employ and promote individuals on the basis of merit and to provide equal employment opportunity for all persons regardless of race, color, ethnicity, national origin, religion, sex, sexual orientation, marital status, age (40 and over), disability (mental or physical including HIV and AIDS), medical condition (genetic characteristics), veteran status, ancestry, or any other non-merit factor. </a:t>
            </a:r>
          </a:p>
          <a:p>
            <a:r>
              <a:rPr lang="en-US" dirty="0" smtClean="0"/>
              <a:t>To prohibit discrimination against employees or applicants based on the above mentioned factors against employees or applicants who are 40 and over, or who are qualified individuals with disabilities and prohibit unlawful denial of family or medical care leave. </a:t>
            </a:r>
            <a:endParaRPr lang="en-US" dirty="0"/>
          </a:p>
        </p:txBody>
      </p:sp>
      <p:sp>
        <p:nvSpPr>
          <p:cNvPr id="3" name="Title 2"/>
          <p:cNvSpPr>
            <a:spLocks noGrp="1"/>
          </p:cNvSpPr>
          <p:nvPr>
            <p:ph type="title"/>
          </p:nvPr>
        </p:nvSpPr>
        <p:spPr/>
        <p:txBody>
          <a:bodyPr/>
          <a:lstStyle/>
          <a:p>
            <a:pPr algn="ctr"/>
            <a:r>
              <a:rPr lang="en-US" dirty="0" smtClean="0"/>
              <a:t>Monterey Plan</a:t>
            </a:r>
            <a:endParaRPr lang="en-US" dirty="0"/>
          </a:p>
        </p:txBody>
      </p:sp>
    </p:spTree>
    <p:extLst>
      <p:ext uri="{BB962C8B-B14F-4D97-AF65-F5344CB8AC3E}">
        <p14:creationId xmlns:p14="http://schemas.microsoft.com/office/powerpoint/2010/main" val="148359218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04800" y="1219200"/>
            <a:ext cx="8534400" cy="4788091"/>
          </a:xfrm>
        </p:spPr>
        <p:txBody>
          <a:bodyPr>
            <a:noAutofit/>
          </a:bodyPr>
          <a:lstStyle/>
          <a:p>
            <a:r>
              <a:rPr lang="en-US" sz="2500" dirty="0" smtClean="0"/>
              <a:t>The Commission meets the last Monday of every other month at 2:00 p.m. in the Monterey Room-168 W. </a:t>
            </a:r>
            <a:r>
              <a:rPr lang="en-US" sz="2500" dirty="0" err="1" smtClean="0"/>
              <a:t>Alisal</a:t>
            </a:r>
            <a:r>
              <a:rPr lang="en-US" sz="2500" dirty="0" smtClean="0"/>
              <a:t> Street, 2</a:t>
            </a:r>
            <a:r>
              <a:rPr lang="en-US" sz="2500" baseline="30000" dirty="0" smtClean="0"/>
              <a:t>nd</a:t>
            </a:r>
            <a:r>
              <a:rPr lang="en-US" sz="2500" dirty="0" smtClean="0"/>
              <a:t> Floor, Salinas, California 93901 (accessible to people with disabilities). </a:t>
            </a:r>
          </a:p>
          <a:p>
            <a:endParaRPr lang="en-US" sz="2500" dirty="0" smtClean="0"/>
          </a:p>
          <a:p>
            <a:r>
              <a:rPr lang="en-US" sz="2500" b="1" i="1" dirty="0" smtClean="0"/>
              <a:t>Please note:</a:t>
            </a:r>
            <a:r>
              <a:rPr lang="en-US" sz="2500" dirty="0" smtClean="0"/>
              <a:t> The time and location of the meeting should be verified by calling (831) 755-5117 in case of any last minute changes.</a:t>
            </a:r>
          </a:p>
          <a:p>
            <a:pPr>
              <a:buNone/>
            </a:pPr>
            <a:endParaRPr lang="en-US" sz="2500" dirty="0" smtClean="0"/>
          </a:p>
          <a:p>
            <a:r>
              <a:rPr lang="en-US" sz="2500" dirty="0" smtClean="0"/>
              <a:t>Meetings are open to the public and a public comment opens every meeting. Sign language interpretation is available. </a:t>
            </a:r>
          </a:p>
          <a:p>
            <a:endParaRPr lang="en-US" dirty="0"/>
          </a:p>
        </p:txBody>
      </p:sp>
      <p:sp>
        <p:nvSpPr>
          <p:cNvPr id="3" name="Title 2"/>
          <p:cNvSpPr>
            <a:spLocks noGrp="1"/>
          </p:cNvSpPr>
          <p:nvPr>
            <p:ph type="title"/>
          </p:nvPr>
        </p:nvSpPr>
        <p:spPr>
          <a:xfrm>
            <a:off x="457200" y="274638"/>
            <a:ext cx="8229600" cy="944562"/>
          </a:xfrm>
        </p:spPr>
        <p:txBody>
          <a:bodyPr/>
          <a:lstStyle/>
          <a:p>
            <a:pPr algn="ctr"/>
            <a:r>
              <a:rPr lang="en-US" dirty="0" smtClean="0"/>
              <a:t>Meetings</a:t>
            </a:r>
            <a:endParaRPr lang="en-US" dirty="0"/>
          </a:p>
        </p:txBody>
      </p:sp>
      <p:pic>
        <p:nvPicPr>
          <p:cNvPr id="6148" name="Picture 4" descr="C:\Users\Stellal\AppData\Local\Microsoft\Windows\Temporary Internet Files\Content.IE5\5Q7MM3X9\MC900441463[1].png"/>
          <p:cNvPicPr>
            <a:picLocks noChangeAspect="1" noChangeArrowheads="1"/>
          </p:cNvPicPr>
          <p:nvPr/>
        </p:nvPicPr>
        <p:blipFill>
          <a:blip r:embed="rId2" cstate="print"/>
          <a:srcRect/>
          <a:stretch>
            <a:fillRect/>
          </a:stretch>
        </p:blipFill>
        <p:spPr bwMode="auto">
          <a:xfrm>
            <a:off x="7620000" y="5334000"/>
            <a:ext cx="1524000" cy="1524000"/>
          </a:xfrm>
          <a:prstGeom prst="rect">
            <a:avLst/>
          </a:prstGeom>
          <a:noFill/>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828800"/>
            <a:ext cx="8229600" cy="4178491"/>
          </a:xfrm>
        </p:spPr>
        <p:txBody>
          <a:bodyPr>
            <a:normAutofit fontScale="92500" lnSpcReduction="10000"/>
          </a:bodyPr>
          <a:lstStyle/>
          <a:p>
            <a:r>
              <a:rPr lang="en-US" dirty="0" smtClean="0"/>
              <a:t>The Monterey County Commission on Disabilities reviews and advises the Monterey County Board of Supervisors regarding matters relating to equal access to employment, public services, communications and public accommodations for people with disabilities.</a:t>
            </a:r>
          </a:p>
          <a:p>
            <a:endParaRPr lang="en-US" dirty="0"/>
          </a:p>
          <a:p>
            <a:r>
              <a:rPr lang="en-US" dirty="0"/>
              <a:t>Serves people with disabilities in Monterey County such as those with sight, hearing, mobility and cognitive impairment. </a:t>
            </a:r>
            <a:r>
              <a:rPr lang="en-US" dirty="0" smtClean="0"/>
              <a:t/>
            </a:r>
            <a:br>
              <a:rPr lang="en-US" dirty="0" smtClean="0"/>
            </a:br>
            <a:endParaRPr lang="en-US" dirty="0" smtClean="0"/>
          </a:p>
          <a:p>
            <a:endParaRPr lang="en-US" dirty="0"/>
          </a:p>
        </p:txBody>
      </p:sp>
      <p:sp>
        <p:nvSpPr>
          <p:cNvPr id="3" name="Title 2"/>
          <p:cNvSpPr>
            <a:spLocks noGrp="1"/>
          </p:cNvSpPr>
          <p:nvPr>
            <p:ph type="title"/>
          </p:nvPr>
        </p:nvSpPr>
        <p:spPr/>
        <p:txBody>
          <a:bodyPr/>
          <a:lstStyle/>
          <a:p>
            <a:pPr algn="ctr"/>
            <a:r>
              <a:rPr lang="en-US" dirty="0" smtClean="0"/>
              <a:t>Purpose</a:t>
            </a:r>
            <a:endParaRPr lang="en-US" dirty="0"/>
          </a:p>
        </p:txBody>
      </p:sp>
      <p:pic>
        <p:nvPicPr>
          <p:cNvPr id="4" name="Picture 2" descr="C:\Users\Stellal\AppData\Local\Microsoft\Windows\Temporary Internet Files\Content.IE5\IXMIFLLK\MC900053970[1].wmf"/>
          <p:cNvPicPr>
            <a:picLocks noChangeAspect="1" noChangeArrowheads="1"/>
          </p:cNvPicPr>
          <p:nvPr/>
        </p:nvPicPr>
        <p:blipFill>
          <a:blip r:embed="rId2" cstate="print"/>
          <a:srcRect/>
          <a:stretch>
            <a:fillRect/>
          </a:stretch>
        </p:blipFill>
        <p:spPr bwMode="auto">
          <a:xfrm>
            <a:off x="7239000" y="5029200"/>
            <a:ext cx="1371600" cy="1349655"/>
          </a:xfrm>
          <a:prstGeom prst="rect">
            <a:avLst/>
          </a:prstGeom>
          <a:noFill/>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04800" y="1295400"/>
            <a:ext cx="8382000" cy="4953000"/>
          </a:xfrm>
        </p:spPr>
        <p:txBody>
          <a:bodyPr>
            <a:normAutofit fontScale="85000" lnSpcReduction="20000"/>
          </a:bodyPr>
          <a:lstStyle/>
          <a:p>
            <a:r>
              <a:rPr lang="en-US" sz="2900" dirty="0" smtClean="0"/>
              <a:t>November 2000: Monterey County Board of Supervisors held hearings to determine if an advisory commission was needed to help their body provide better services for people with disabilities. </a:t>
            </a:r>
          </a:p>
          <a:p>
            <a:endParaRPr lang="en-US" sz="2900" dirty="0" smtClean="0"/>
          </a:p>
          <a:p>
            <a:r>
              <a:rPr lang="en-US" sz="2900" dirty="0" smtClean="0"/>
              <a:t>MCCOD was established February 20, 2001. Monterey County Commission on Disabilities was approved by supervisors </a:t>
            </a:r>
            <a:r>
              <a:rPr lang="en-US" sz="2900" dirty="0" err="1" smtClean="0"/>
              <a:t>Armenta</a:t>
            </a:r>
            <a:r>
              <a:rPr lang="en-US" sz="2900" dirty="0" smtClean="0"/>
              <a:t>, </a:t>
            </a:r>
            <a:r>
              <a:rPr lang="en-US" sz="2900" dirty="0" err="1" smtClean="0"/>
              <a:t>Pennycook</a:t>
            </a:r>
            <a:r>
              <a:rPr lang="en-US" sz="2900" dirty="0" smtClean="0"/>
              <a:t>, Calcagno, </a:t>
            </a:r>
            <a:r>
              <a:rPr lang="en-US" sz="2900" dirty="0" err="1" smtClean="0"/>
              <a:t>Johnsen</a:t>
            </a:r>
            <a:r>
              <a:rPr lang="en-US" sz="2900" dirty="0" smtClean="0"/>
              <a:t> and Potter. By-laws governing the commission were adopted.</a:t>
            </a:r>
          </a:p>
          <a:p>
            <a:pPr>
              <a:buNone/>
            </a:pPr>
            <a:endParaRPr lang="en-US" sz="2900" dirty="0" smtClean="0"/>
          </a:p>
          <a:p>
            <a:r>
              <a:rPr lang="en-US" sz="2900" dirty="0" smtClean="0"/>
              <a:t>June 2001: </a:t>
            </a:r>
            <a:r>
              <a:rPr lang="en-US" sz="3200" dirty="0" smtClean="0"/>
              <a:t>Bylaws governing the Commission were adopted.</a:t>
            </a:r>
            <a:endParaRPr lang="en-US" sz="2900" dirty="0" smtClean="0"/>
          </a:p>
          <a:p>
            <a:endParaRPr lang="en-US" dirty="0"/>
          </a:p>
        </p:txBody>
      </p:sp>
      <p:sp>
        <p:nvSpPr>
          <p:cNvPr id="3" name="Title 2"/>
          <p:cNvSpPr>
            <a:spLocks noGrp="1"/>
          </p:cNvSpPr>
          <p:nvPr>
            <p:ph type="title"/>
          </p:nvPr>
        </p:nvSpPr>
        <p:spPr/>
        <p:txBody>
          <a:bodyPr/>
          <a:lstStyle/>
          <a:p>
            <a:pPr algn="ctr"/>
            <a:r>
              <a:rPr lang="en-US" dirty="0" smtClean="0"/>
              <a:t>History</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dirty="0" smtClean="0"/>
              <a:t>January 2002:  Monterey County Disability Advisory Commission was seated. </a:t>
            </a:r>
          </a:p>
          <a:p>
            <a:pPr>
              <a:buNone/>
            </a:pPr>
            <a:endParaRPr lang="en-US" dirty="0" smtClean="0"/>
          </a:p>
          <a:p>
            <a:r>
              <a:rPr lang="en-US" dirty="0" smtClean="0"/>
              <a:t>Bylaws state: “The Commission shall be composed of a total number of representatives not to exceed 23 and each supervisor shall appoint a representative for his/her district. Such members shall serve during the term of office of the appointing supervisor or until replaced."</a:t>
            </a:r>
            <a:endParaRPr lang="en-US" dirty="0"/>
          </a:p>
        </p:txBody>
      </p:sp>
      <p:sp>
        <p:nvSpPr>
          <p:cNvPr id="3" name="Title 2"/>
          <p:cNvSpPr>
            <a:spLocks noGrp="1"/>
          </p:cNvSpPr>
          <p:nvPr>
            <p:ph type="title"/>
          </p:nvPr>
        </p:nvSpPr>
        <p:spPr/>
        <p:txBody>
          <a:bodyPr/>
          <a:lstStyle/>
          <a:p>
            <a:pPr algn="ctr"/>
            <a:r>
              <a:rPr lang="en-US" dirty="0" smtClean="0"/>
              <a:t>History</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752600"/>
            <a:ext cx="8229600" cy="4254691"/>
          </a:xfrm>
        </p:spPr>
        <p:txBody>
          <a:bodyPr>
            <a:normAutofit/>
          </a:bodyPr>
          <a:lstStyle/>
          <a:p>
            <a:pPr marL="109728" indent="0">
              <a:buNone/>
            </a:pPr>
            <a:r>
              <a:rPr lang="en-US" dirty="0" smtClean="0"/>
              <a:t>The Commission is composed of:</a:t>
            </a:r>
          </a:p>
          <a:p>
            <a:pPr marL="109728" indent="0">
              <a:buNone/>
            </a:pPr>
            <a:endParaRPr lang="en-US" sz="2500" dirty="0" smtClean="0"/>
          </a:p>
          <a:p>
            <a:r>
              <a:rPr lang="en-US" dirty="0" smtClean="0"/>
              <a:t>Representatives appointed by each member of the Board of Supervisors;</a:t>
            </a:r>
          </a:p>
          <a:p>
            <a:r>
              <a:rPr lang="en-US" dirty="0" smtClean="0"/>
              <a:t>Representatives appointed by cities within Monterey County;</a:t>
            </a:r>
          </a:p>
          <a:p>
            <a:r>
              <a:rPr lang="en-US" dirty="0" smtClean="0"/>
              <a:t>Representatives from various community-based organizations located in Monterey County.</a:t>
            </a:r>
          </a:p>
        </p:txBody>
      </p:sp>
      <p:sp>
        <p:nvSpPr>
          <p:cNvPr id="3" name="Title 2"/>
          <p:cNvSpPr>
            <a:spLocks noGrp="1"/>
          </p:cNvSpPr>
          <p:nvPr>
            <p:ph type="title"/>
          </p:nvPr>
        </p:nvSpPr>
        <p:spPr/>
        <p:txBody>
          <a:bodyPr/>
          <a:lstStyle/>
          <a:p>
            <a:pPr algn="ctr"/>
            <a:r>
              <a:rPr lang="en-US" dirty="0" smtClean="0"/>
              <a:t>Membership </a:t>
            </a:r>
            <a:endParaRPr lang="en-US" dirty="0"/>
          </a:p>
        </p:txBody>
      </p:sp>
      <p:pic>
        <p:nvPicPr>
          <p:cNvPr id="2054" name="Picture 6" descr="C:\Users\Stellal\AppData\Local\Microsoft\Windows\Temporary Internet Files\Content.IE5\SW218YG1\MC900064950[1].wmf"/>
          <p:cNvPicPr>
            <a:picLocks noChangeAspect="1" noChangeArrowheads="1"/>
          </p:cNvPicPr>
          <p:nvPr/>
        </p:nvPicPr>
        <p:blipFill>
          <a:blip r:embed="rId2" cstate="print"/>
          <a:srcRect/>
          <a:stretch>
            <a:fillRect/>
          </a:stretch>
        </p:blipFill>
        <p:spPr bwMode="auto">
          <a:xfrm>
            <a:off x="6934200" y="5410200"/>
            <a:ext cx="1776679" cy="1110082"/>
          </a:xfrm>
          <a:prstGeom prst="rect">
            <a:avLst/>
          </a:prstGeom>
          <a:noFill/>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109728" indent="0">
              <a:buNone/>
            </a:pPr>
            <a:r>
              <a:rPr lang="en-US" dirty="0"/>
              <a:t>The Commission is composed of:</a:t>
            </a:r>
          </a:p>
          <a:p>
            <a:endParaRPr lang="en-US" dirty="0"/>
          </a:p>
          <a:p>
            <a:pPr marL="342900" indent="-342900">
              <a:buFont typeface="Wingdings" panose="05000000000000000000" pitchFamily="2" charset="2"/>
              <a:buChar char="Ø"/>
            </a:pPr>
            <a:r>
              <a:rPr lang="en-US" dirty="0"/>
              <a:t>A representative from the Monterey County Department Heads Council; and </a:t>
            </a:r>
          </a:p>
          <a:p>
            <a:pPr marL="342900" indent="-342900">
              <a:buFont typeface="Wingdings" panose="05000000000000000000" pitchFamily="2" charset="2"/>
              <a:buChar char="Ø"/>
            </a:pPr>
            <a:r>
              <a:rPr lang="en-US" dirty="0"/>
              <a:t>The Director of the County’s Resource Management Agency or his/her designee. </a:t>
            </a:r>
          </a:p>
          <a:p>
            <a:endParaRPr lang="en-US" dirty="0"/>
          </a:p>
        </p:txBody>
      </p:sp>
      <p:sp>
        <p:nvSpPr>
          <p:cNvPr id="3" name="Title 2"/>
          <p:cNvSpPr>
            <a:spLocks noGrp="1"/>
          </p:cNvSpPr>
          <p:nvPr>
            <p:ph type="title"/>
          </p:nvPr>
        </p:nvSpPr>
        <p:spPr/>
        <p:txBody>
          <a:bodyPr/>
          <a:lstStyle/>
          <a:p>
            <a:pPr algn="ctr"/>
            <a:r>
              <a:rPr lang="en-US" dirty="0"/>
              <a:t>Membership</a:t>
            </a:r>
          </a:p>
        </p:txBody>
      </p:sp>
    </p:spTree>
    <p:extLst>
      <p:ext uri="{BB962C8B-B14F-4D97-AF65-F5344CB8AC3E}">
        <p14:creationId xmlns:p14="http://schemas.microsoft.com/office/powerpoint/2010/main" val="6312369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1447800"/>
            <a:ext cx="8915400" cy="4559491"/>
          </a:xfrm>
        </p:spPr>
        <p:txBody>
          <a:bodyPr>
            <a:normAutofit/>
          </a:bodyPr>
          <a:lstStyle/>
          <a:p>
            <a:r>
              <a:rPr lang="en-US" sz="2900" dirty="0" smtClean="0"/>
              <a:t>The Commission is staffed from the County's Equal Opportunity Office and reports directly to the Monterey County Board of Supervisors.</a:t>
            </a:r>
          </a:p>
          <a:p>
            <a:pPr>
              <a:buNone/>
            </a:pPr>
            <a:endParaRPr lang="en-US" dirty="0" smtClean="0"/>
          </a:p>
          <a:p>
            <a:r>
              <a:rPr lang="en-US" sz="2900" dirty="0" smtClean="0"/>
              <a:t>Staff: </a:t>
            </a:r>
          </a:p>
          <a:p>
            <a:pPr lvl="1"/>
            <a:r>
              <a:rPr lang="en-US" sz="2350" dirty="0" smtClean="0"/>
              <a:t>Interim Equal </a:t>
            </a:r>
            <a:r>
              <a:rPr lang="en-US" sz="2350" dirty="0" smtClean="0"/>
              <a:t>Opportunity Officer - </a:t>
            </a:r>
            <a:r>
              <a:rPr lang="en-US" sz="2350" dirty="0"/>
              <a:t>Juan </a:t>
            </a:r>
            <a:r>
              <a:rPr lang="en-US" sz="2350" dirty="0" smtClean="0"/>
              <a:t>Rodriguez</a:t>
            </a:r>
            <a:endParaRPr lang="en-US" sz="2350" dirty="0" smtClean="0"/>
          </a:p>
          <a:p>
            <a:pPr lvl="1"/>
            <a:r>
              <a:rPr lang="en-US" sz="2350" dirty="0" smtClean="0"/>
              <a:t>Associate Equal Opportunity Analyst – Michelle Gomez </a:t>
            </a:r>
          </a:p>
          <a:p>
            <a:pPr lvl="1"/>
            <a:r>
              <a:rPr lang="en-US" sz="2350" dirty="0" smtClean="0"/>
              <a:t>Equal Opportunity Analyst - Cynthia Juarez </a:t>
            </a:r>
          </a:p>
          <a:p>
            <a:pPr lvl="1"/>
            <a:r>
              <a:rPr lang="en-US" sz="2350" dirty="0" smtClean="0"/>
              <a:t>Administrative Secretary-Confidential – </a:t>
            </a:r>
            <a:r>
              <a:rPr lang="en-US" sz="2350" dirty="0" smtClean="0"/>
              <a:t>Rocio Quezada</a:t>
            </a:r>
            <a:endParaRPr lang="en-US" sz="2350" dirty="0" smtClean="0"/>
          </a:p>
        </p:txBody>
      </p:sp>
      <p:sp>
        <p:nvSpPr>
          <p:cNvPr id="3" name="Title 2"/>
          <p:cNvSpPr>
            <a:spLocks noGrp="1"/>
          </p:cNvSpPr>
          <p:nvPr>
            <p:ph type="title"/>
          </p:nvPr>
        </p:nvSpPr>
        <p:spPr/>
        <p:txBody>
          <a:bodyPr/>
          <a:lstStyle/>
          <a:p>
            <a:pPr algn="ctr"/>
            <a:r>
              <a:rPr lang="en-US" dirty="0" smtClean="0"/>
              <a:t>Staff</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marL="736600" indent="-255588"/>
            <a:r>
              <a:rPr lang="en-US" sz="2400" dirty="0" smtClean="0"/>
              <a:t>Equal pay Act of 1963</a:t>
            </a:r>
          </a:p>
          <a:p>
            <a:pPr marL="736600" indent="-255588"/>
            <a:r>
              <a:rPr lang="en-US" sz="2400" dirty="0" smtClean="0"/>
              <a:t>Civil Rights Act of 1964, Title VII</a:t>
            </a:r>
          </a:p>
          <a:p>
            <a:pPr marL="736600" indent="-255588"/>
            <a:r>
              <a:rPr lang="en-US" sz="2400" dirty="0" smtClean="0"/>
              <a:t>Civil Rights Act of 1991</a:t>
            </a:r>
          </a:p>
          <a:p>
            <a:pPr marL="736600" indent="-255588"/>
            <a:r>
              <a:rPr lang="en-US" sz="2400" dirty="0" smtClean="0"/>
              <a:t>Age Discrimination Act of 1967</a:t>
            </a:r>
          </a:p>
          <a:p>
            <a:pPr marL="736600" indent="-255588"/>
            <a:r>
              <a:rPr lang="en-US" sz="2400" dirty="0" smtClean="0"/>
              <a:t>Equal Employment Opportunity Act of 1972</a:t>
            </a:r>
          </a:p>
          <a:p>
            <a:pPr marL="736600" indent="-255588"/>
            <a:r>
              <a:rPr lang="en-US" sz="2400" dirty="0" smtClean="0"/>
              <a:t>Executive Order 11246</a:t>
            </a:r>
          </a:p>
          <a:p>
            <a:pPr marL="736600" indent="-255588"/>
            <a:r>
              <a:rPr lang="en-US" sz="2400" dirty="0" smtClean="0"/>
              <a:t>Americans with Disabilities Act of 1990</a:t>
            </a:r>
          </a:p>
          <a:p>
            <a:pPr marL="736600" indent="-255588"/>
            <a:r>
              <a:rPr lang="en-US" sz="2400" dirty="0" smtClean="0"/>
              <a:t>Rehabilitation Act of 1973</a:t>
            </a:r>
          </a:p>
          <a:p>
            <a:pPr marL="736600" indent="-255588"/>
            <a:r>
              <a:rPr lang="en-US" sz="2400" dirty="0" smtClean="0"/>
              <a:t>Family and Medical Leave Act (FMLA)</a:t>
            </a:r>
          </a:p>
          <a:p>
            <a:pPr marL="736600" indent="-255588"/>
            <a:r>
              <a:rPr lang="en-US" sz="2400" dirty="0" smtClean="0"/>
              <a:t>Vietnam Era Veterans Readjustment Act of 1990</a:t>
            </a:r>
          </a:p>
          <a:p>
            <a:endParaRPr lang="en-US" dirty="0" smtClean="0"/>
          </a:p>
          <a:p>
            <a:endParaRPr lang="en-US" dirty="0"/>
          </a:p>
        </p:txBody>
      </p:sp>
      <p:sp>
        <p:nvSpPr>
          <p:cNvPr id="3" name="Title 2"/>
          <p:cNvSpPr>
            <a:spLocks noGrp="1"/>
          </p:cNvSpPr>
          <p:nvPr>
            <p:ph type="title"/>
          </p:nvPr>
        </p:nvSpPr>
        <p:spPr/>
        <p:txBody>
          <a:bodyPr/>
          <a:lstStyle/>
          <a:p>
            <a:pPr algn="ctr"/>
            <a:r>
              <a:rPr lang="en-US" dirty="0" smtClean="0"/>
              <a:t>Federal Legislation</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1219200"/>
            <a:ext cx="8686800" cy="5105400"/>
          </a:xfrm>
        </p:spPr>
        <p:txBody>
          <a:bodyPr>
            <a:normAutofit/>
          </a:bodyPr>
          <a:lstStyle/>
          <a:p>
            <a:pPr marL="619125" indent="-255588"/>
            <a:endParaRPr lang="en-US" dirty="0" smtClean="0"/>
          </a:p>
          <a:p>
            <a:pPr marL="619125" indent="-255588"/>
            <a:endParaRPr lang="en-US" dirty="0"/>
          </a:p>
          <a:p>
            <a:pPr marL="619125" indent="-255588"/>
            <a:r>
              <a:rPr lang="en-US" dirty="0" smtClean="0"/>
              <a:t>Fair Employment and Housing Act</a:t>
            </a:r>
          </a:p>
          <a:p>
            <a:pPr marL="619125" indent="-255588"/>
            <a:r>
              <a:rPr lang="en-US" dirty="0" smtClean="0"/>
              <a:t>Ralph Civil Rights Act – Hate Crimes</a:t>
            </a:r>
          </a:p>
          <a:p>
            <a:pPr marL="619125" indent="-255588"/>
            <a:r>
              <a:rPr lang="en-US" dirty="0" smtClean="0"/>
              <a:t>Unruh Civil Rights Act – Business/Housing</a:t>
            </a:r>
          </a:p>
          <a:p>
            <a:pPr marL="619125" indent="-255588"/>
            <a:r>
              <a:rPr lang="en-US" dirty="0" smtClean="0"/>
              <a:t>California Family Rights Act (CFRA) </a:t>
            </a:r>
          </a:p>
          <a:p>
            <a:pPr marL="363537" indent="0">
              <a:buNone/>
            </a:pPr>
            <a:endParaRPr lang="en-US" dirty="0"/>
          </a:p>
        </p:txBody>
      </p:sp>
      <p:sp>
        <p:nvSpPr>
          <p:cNvPr id="3" name="Title 2"/>
          <p:cNvSpPr>
            <a:spLocks noGrp="1"/>
          </p:cNvSpPr>
          <p:nvPr>
            <p:ph type="title"/>
          </p:nvPr>
        </p:nvSpPr>
        <p:spPr>
          <a:xfrm>
            <a:off x="457200" y="304800"/>
            <a:ext cx="8229600" cy="914400"/>
          </a:xfrm>
        </p:spPr>
        <p:txBody>
          <a:bodyPr/>
          <a:lstStyle/>
          <a:p>
            <a:pPr algn="ctr"/>
            <a:r>
              <a:rPr lang="en-US" dirty="0" smtClean="0"/>
              <a:t>State Legislation</a:t>
            </a:r>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611</TotalTime>
  <Words>804</Words>
  <Application>Microsoft Office PowerPoint</Application>
  <PresentationFormat>On-screen Show (4:3)</PresentationFormat>
  <Paragraphs>96</Paragraphs>
  <Slides>17</Slides>
  <Notes>0</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Concourse</vt:lpstr>
      <vt:lpstr>MONTEREY COUNTY  COMMISSION ON DISABILITIES   </vt:lpstr>
      <vt:lpstr>Purpose</vt:lpstr>
      <vt:lpstr>History</vt:lpstr>
      <vt:lpstr>History</vt:lpstr>
      <vt:lpstr>Membership </vt:lpstr>
      <vt:lpstr>Membership</vt:lpstr>
      <vt:lpstr>Staff</vt:lpstr>
      <vt:lpstr>Federal Legislation</vt:lpstr>
      <vt:lpstr>State Legislation</vt:lpstr>
      <vt:lpstr>State Legislation</vt:lpstr>
      <vt:lpstr>Equal Opportunity</vt:lpstr>
      <vt:lpstr>Equal Opportunity</vt:lpstr>
      <vt:lpstr>Equal Opportunity</vt:lpstr>
      <vt:lpstr>Equal Opportunity</vt:lpstr>
      <vt:lpstr>Monterey Plan</vt:lpstr>
      <vt:lpstr>Monterey Plan</vt:lpstr>
      <vt:lpstr>Meetings</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MONTEREY COUNTY  COMMISSION ON DISABILITIES</dc:title>
  <dc:creator>Stellal</dc:creator>
  <cp:lastModifiedBy>Quezada, Rocio x3093</cp:lastModifiedBy>
  <cp:revision>46</cp:revision>
  <dcterms:created xsi:type="dcterms:W3CDTF">2011-11-21T16:40:01Z</dcterms:created>
  <dcterms:modified xsi:type="dcterms:W3CDTF">2016-07-21T21:00:18Z</dcterms:modified>
</cp:coreProperties>
</file>