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1" r:id="rId1"/>
    <p:sldMasterId id="2147483804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2" r:id="rId4"/>
    <p:sldId id="269" r:id="rId5"/>
    <p:sldId id="257" r:id="rId6"/>
    <p:sldId id="263" r:id="rId7"/>
    <p:sldId id="268" r:id="rId8"/>
    <p:sldId id="264" r:id="rId9"/>
    <p:sldId id="265" r:id="rId10"/>
    <p:sldId id="266" r:id="rId11"/>
    <p:sldId id="259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D3E"/>
    <a:srgbClr val="81B42D"/>
    <a:srgbClr val="6B9B4F"/>
    <a:srgbClr val="F85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A9810E-4030-4B57-A2B4-8D910732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184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E93660-35A5-486A-84F8-4F208869C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1336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8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6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088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3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49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70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123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63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81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62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78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22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60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5977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06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737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56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71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398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6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4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2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3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0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7D64-AC57-184A-ACE0-6713E9C510E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B6EC-28B2-224B-8505-AD3DA3134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5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024" y="2174533"/>
            <a:ext cx="6270922" cy="1573670"/>
          </a:xfrm>
        </p:spPr>
        <p:txBody>
          <a:bodyPr/>
          <a:lstStyle/>
          <a:p>
            <a:r>
              <a:rPr lang="en-US" dirty="0"/>
              <a:t>Person-Centered Productivity Strategies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" y="4050772"/>
            <a:ext cx="7593874" cy="2228107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89D3E"/>
                </a:solidFill>
              </a:rPr>
              <a:t>Working with Your Unique Temperament to Support </a:t>
            </a:r>
          </a:p>
          <a:p>
            <a:r>
              <a:rPr lang="en-US" sz="2400" b="1" dirty="0">
                <a:solidFill>
                  <a:srgbClr val="F89D3E"/>
                </a:solidFill>
              </a:rPr>
              <a:t>Getting More Done, </a:t>
            </a:r>
          </a:p>
          <a:p>
            <a:r>
              <a:rPr lang="en-US" sz="2400" b="1" dirty="0">
                <a:solidFill>
                  <a:srgbClr val="F89D3E"/>
                </a:solidFill>
              </a:rPr>
              <a:t>In Less Time </a:t>
            </a:r>
          </a:p>
          <a:p>
            <a:r>
              <a:rPr lang="en-US" sz="2400" b="1" dirty="0">
                <a:solidFill>
                  <a:srgbClr val="F89D3E"/>
                </a:solidFill>
              </a:rPr>
              <a:t>with Less Stress</a:t>
            </a:r>
          </a:p>
        </p:txBody>
      </p:sp>
    </p:spTree>
    <p:extLst>
      <p:ext uri="{BB962C8B-B14F-4D97-AF65-F5344CB8AC3E}">
        <p14:creationId xmlns:p14="http://schemas.microsoft.com/office/powerpoint/2010/main" val="317448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747" y="2279468"/>
            <a:ext cx="1828800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4" y="1680754"/>
            <a:ext cx="7106195" cy="469392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Documentation is a Critical Part of Client Care</a:t>
            </a:r>
          </a:p>
          <a:p>
            <a:pPr>
              <a:buFont typeface="Wingdings" charset="2"/>
              <a:buChar char="§"/>
            </a:pPr>
            <a:endParaRPr lang="en-US" sz="2800" b="1" dirty="0">
              <a:solidFill>
                <a:srgbClr val="F89D3E"/>
              </a:solidFill>
            </a:endParaRPr>
          </a:p>
          <a:p>
            <a:pPr>
              <a:buFont typeface="Wingdings" charset="2"/>
              <a:buChar char="§"/>
            </a:pPr>
            <a:endParaRPr lang="en-US" sz="2800" b="1" dirty="0">
              <a:solidFill>
                <a:srgbClr val="F89D3E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Business Model of Client Care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Clinical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Legal/Ethical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Financial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594" y="568234"/>
            <a:ext cx="7985760" cy="8512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Productivity = Client Care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sz="3300" b="1" dirty="0"/>
            </a:br>
            <a:endParaRPr lang="en-US" sz="33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77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7" y="351246"/>
            <a:ext cx="7811591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Discipline: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Documentation Habit </a:t>
            </a:r>
            <a:r>
              <a:rPr lang="en-US" sz="3100" dirty="0">
                <a:solidFill>
                  <a:srgbClr val="F89D3E"/>
                </a:solidFill>
              </a:rPr>
              <a:t>(</a:t>
            </a:r>
            <a:r>
              <a:rPr lang="en-US" sz="3100" b="1" dirty="0">
                <a:solidFill>
                  <a:srgbClr val="F89D3E"/>
                </a:solidFill>
              </a:rPr>
              <a:t>Top Down Control) </a:t>
            </a:r>
            <a:br>
              <a:rPr lang="en-US" b="1" dirty="0">
                <a:solidFill>
                  <a:srgbClr val="F89D3E"/>
                </a:solidFill>
              </a:rPr>
            </a:br>
            <a:endParaRPr lang="en-US" sz="33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2046"/>
            <a:ext cx="7724505" cy="509451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Thoughts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Reframing Documentation as Part of Good Clinical Care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Normalize Documentation is Challenging for Many People, But Necessary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Focus on Decreased Stress of Having Documentation Completed each Day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Actions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accent1"/>
                </a:solidFill>
              </a:rPr>
              <a:t>Mix it 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accent1"/>
                </a:solidFill>
              </a:rPr>
              <a:t>Develop Good Nutrition, Sleep, Exercise Habits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accent1"/>
                </a:solidFill>
              </a:rPr>
              <a:t>Find A Buddy: Share Your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8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2" y="426176"/>
            <a:ext cx="6796314" cy="9906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Productivity Barriers &amp; Supports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26" y="1968137"/>
            <a:ext cx="7950925" cy="35182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§"/>
            </a:pPr>
            <a:r>
              <a:rPr lang="en-US" sz="3000" b="1" dirty="0">
                <a:solidFill>
                  <a:srgbClr val="F89D3E"/>
                </a:solidFill>
              </a:rPr>
              <a:t>What Makes it Difficult to Meet MCBH’s Productivity Expectations?</a:t>
            </a:r>
          </a:p>
          <a:p>
            <a:pPr>
              <a:buFont typeface="Wingdings" charset="2"/>
              <a:buChar char="§"/>
            </a:pPr>
            <a:endParaRPr lang="en-US" sz="3000" b="1" dirty="0">
              <a:solidFill>
                <a:srgbClr val="F89D3E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3000" b="1" dirty="0">
                <a:solidFill>
                  <a:srgbClr val="F89D3E"/>
                </a:solidFill>
              </a:rPr>
              <a:t>Has There Ever Been A Time When You Met Productivity Expectations (MCBH Or Elsewhere)?</a:t>
            </a:r>
          </a:p>
          <a:p>
            <a:pPr lvl="1"/>
            <a:r>
              <a:rPr lang="en-US" sz="2600" dirty="0"/>
              <a:t>How Were You Able To Meet Productivity Expectations?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8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47081"/>
            <a:ext cx="7410995" cy="45624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Jill Walker, Ph.D. </a:t>
            </a:r>
            <a:r>
              <a:rPr lang="en-US" sz="2400" dirty="0">
                <a:solidFill>
                  <a:schemeClr val="accent1"/>
                </a:solidFill>
              </a:rPr>
              <a:t>831-796-1271; </a:t>
            </a:r>
            <a:r>
              <a:rPr lang="en-US" sz="2400" dirty="0" err="1">
                <a:solidFill>
                  <a:schemeClr val="accent1"/>
                </a:solidFill>
              </a:rPr>
              <a:t>walkerj</a:t>
            </a:r>
            <a:r>
              <a:rPr lang="en-US" sz="2400" dirty="0">
                <a:solidFill>
                  <a:schemeClr val="accent1"/>
                </a:solidFill>
              </a:rPr>
              <a:t>@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90 Minutes; QI Time (802)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No Formal Breaks, Take “Bio” Break as Needed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Please Put Cell Phones on Silent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Handouts: </a:t>
            </a:r>
            <a:r>
              <a:rPr lang="en-US" sz="2400" dirty="0">
                <a:solidFill>
                  <a:schemeClr val="accent1"/>
                </a:solidFill>
              </a:rPr>
              <a:t>Slides, Temperament Questionnaire, Weekly Schedule. Indirect Service Codes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No Certificates of Attendance: </a:t>
            </a:r>
            <a:r>
              <a:rPr lang="en-US" sz="2400" dirty="0">
                <a:solidFill>
                  <a:schemeClr val="accent1"/>
                </a:solidFill>
              </a:rPr>
              <a:t>E-Mail 415-Training if you need a certificate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7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539932"/>
            <a:ext cx="6347713" cy="1320800"/>
          </a:xfrm>
        </p:spPr>
        <p:txBody>
          <a:bodyPr/>
          <a:lstStyle/>
          <a:p>
            <a:r>
              <a:rPr lang="en-US" sz="3300" b="1" dirty="0">
                <a:solidFill>
                  <a:schemeClr val="accent1"/>
                </a:solidFill>
              </a:rPr>
              <a:t>Learning Objectives</a:t>
            </a:r>
            <a:br>
              <a:rPr lang="en-US" b="1" dirty="0">
                <a:solidFill>
                  <a:srgbClr val="F89D3E"/>
                </a:solidFill>
              </a:rPr>
            </a:br>
            <a:endParaRPr lang="en-US" dirty="0">
              <a:solidFill>
                <a:srgbClr val="6B9B4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39" y="1477554"/>
            <a:ext cx="7551783" cy="48622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Educational Goals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1B42D"/>
                </a:solidFill>
              </a:rPr>
              <a:t>Increase productivity and/or be more efficient in how I manage my clinical documentation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Your Goals for Today?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Learning Objectives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1B42D"/>
                </a:solidFill>
              </a:rPr>
              <a:t>Explain the three components of the Public Behavioral Health Business Model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1B42D"/>
                </a:solidFill>
              </a:rPr>
              <a:t>Identify my Temperament Style and two temperament-based strategies for managing clinical documentation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7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75657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Productivity Success:                 Key Components</a:t>
            </a:r>
            <a:br>
              <a:rPr lang="en-US" sz="3200" b="1" dirty="0"/>
            </a:b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34" y="2048692"/>
            <a:ext cx="7845697" cy="435210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Competence: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Understand &amp; Have Needed Skills &amp; Content Knowledge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Structure: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Establish “Doable” Routine for Documentation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Discipline: 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Follow-Through with Routine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Maintain Self-Care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332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330925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Documentation so Hard for Some People?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0" y="1529806"/>
            <a:ext cx="7680962" cy="521933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Bottom Up Processing (Reward)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Clinical Work, Working w/ People is Fulfilling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Top Down Modulation (Control)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Stopping to Document Work is Difficult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Inhibit Something Rewarding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/>
                </a:solidFill>
              </a:rPr>
              <a:t>Initiate something you don’t want to do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Even Harder to Self-Regulate when “Depleted”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Strategy: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Use Self-Knowledge re: Temperam</a:t>
            </a:r>
            <a:r>
              <a:rPr lang="en-US" sz="2400" dirty="0">
                <a:solidFill>
                  <a:schemeClr val="bg1"/>
                </a:solidFill>
              </a:rPr>
              <a:t>ent</a:t>
            </a:r>
            <a:r>
              <a:rPr lang="en-US" sz="2400" dirty="0">
                <a:solidFill>
                  <a:schemeClr val="accent1"/>
                </a:solidFill>
              </a:rPr>
              <a:t> to Increase Top Down Modulation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4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48937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accent1"/>
                </a:solidFill>
              </a:rPr>
              <a:t>Temperament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171" y="1436914"/>
            <a:ext cx="7503885" cy="5421086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Overview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How of Behavior: In-Born Traits that Overtime, w/ Environmental Interaction, Becomes Personality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Not Good or Bad; “Goodness of Fit”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Allows For Prediction &amp; Planning</a:t>
            </a:r>
          </a:p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Four Main Components (Thomas &amp; Chess)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Sensory Threshold: </a:t>
            </a:r>
            <a:r>
              <a:rPr lang="en-US" sz="2400" i="1" dirty="0">
                <a:solidFill>
                  <a:schemeClr val="accent1"/>
                </a:solidFill>
              </a:rPr>
              <a:t>Sensitivity</a:t>
            </a:r>
            <a:endParaRPr lang="en-US" sz="2400" dirty="0">
              <a:solidFill>
                <a:srgbClr val="7030A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Energy Level: </a:t>
            </a:r>
            <a:r>
              <a:rPr lang="en-US" sz="2400" i="1" u="sng" dirty="0">
                <a:solidFill>
                  <a:schemeClr val="accent1"/>
                </a:solidFill>
              </a:rPr>
              <a:t>Activity Level</a:t>
            </a:r>
            <a:r>
              <a:rPr lang="en-US" sz="2400" i="1" dirty="0">
                <a:solidFill>
                  <a:schemeClr val="accent1"/>
                </a:solidFill>
              </a:rPr>
              <a:t>, Intensity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Adjustability: </a:t>
            </a:r>
            <a:r>
              <a:rPr lang="en-US" sz="2400" i="1" u="sng" dirty="0">
                <a:solidFill>
                  <a:schemeClr val="accent1"/>
                </a:solidFill>
              </a:rPr>
              <a:t>Adaptability</a:t>
            </a:r>
            <a:r>
              <a:rPr lang="en-US" sz="2400" i="1" dirty="0">
                <a:solidFill>
                  <a:schemeClr val="accent1"/>
                </a:solidFill>
              </a:rPr>
              <a:t>, </a:t>
            </a:r>
            <a:r>
              <a:rPr lang="en-US" sz="2400" i="1" u="sng" dirty="0">
                <a:solidFill>
                  <a:schemeClr val="accent1"/>
                </a:solidFill>
              </a:rPr>
              <a:t>Persistence</a:t>
            </a:r>
            <a:r>
              <a:rPr lang="en-US" sz="2400" i="1" dirty="0">
                <a:solidFill>
                  <a:schemeClr val="accent1"/>
                </a:solidFill>
              </a:rPr>
              <a:t>, Approach/Withdrawal, Mood, </a:t>
            </a:r>
            <a:r>
              <a:rPr lang="en-US" sz="2400" i="1" u="sng" dirty="0">
                <a:solidFill>
                  <a:schemeClr val="accent1"/>
                </a:solidFill>
              </a:rPr>
              <a:t>Regularity</a:t>
            </a:r>
          </a:p>
          <a:p>
            <a:pPr lvl="1">
              <a:buFont typeface="Wingdings" charset="2"/>
              <a:buChar char="§"/>
            </a:pPr>
            <a:r>
              <a:rPr lang="en-US" sz="2400" i="1" u="sng" dirty="0">
                <a:solidFill>
                  <a:srgbClr val="7030A0"/>
                </a:solidFill>
              </a:rPr>
              <a:t>Distractibility</a:t>
            </a:r>
            <a:r>
              <a:rPr lang="en-US" sz="2400" b="1" i="1" u="sng" dirty="0">
                <a:solidFill>
                  <a:srgbClr val="7030A0"/>
                </a:solidFill>
              </a:rPr>
              <a:t> </a:t>
            </a:r>
          </a:p>
          <a:p>
            <a:pPr lvl="1">
              <a:buFont typeface="Wingdings" charset="2"/>
              <a:buChar char="§"/>
            </a:pPr>
            <a:endParaRPr lang="en-US" sz="2400" dirty="0">
              <a:solidFill>
                <a:schemeClr val="accent1"/>
              </a:solidFill>
            </a:endParaRPr>
          </a:p>
          <a:p>
            <a:pPr lvl="1">
              <a:buFont typeface="Wingdings" charset="2"/>
              <a:buChar char="§"/>
            </a:pPr>
            <a:endParaRPr 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857" y="167097"/>
            <a:ext cx="7906657" cy="990600"/>
          </a:xfrm>
        </p:spPr>
        <p:txBody>
          <a:bodyPr>
            <a:noAutofit/>
          </a:bodyPr>
          <a:lstStyle/>
          <a:p>
            <a:r>
              <a:rPr lang="en-US" sz="3300" dirty="0">
                <a:solidFill>
                  <a:schemeClr val="accent1"/>
                </a:solidFill>
              </a:rPr>
              <a:t>Competence: </a:t>
            </a:r>
            <a:br>
              <a:rPr lang="en-US" sz="3300" dirty="0">
                <a:solidFill>
                  <a:schemeClr val="accent1"/>
                </a:solidFill>
              </a:rPr>
            </a:br>
            <a:r>
              <a:rPr lang="en-US" sz="3300" dirty="0">
                <a:solidFill>
                  <a:schemeClr val="accent1"/>
                </a:solidFill>
              </a:rPr>
              <a:t>Documentation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857" y="1218657"/>
            <a:ext cx="7645400" cy="5478234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FIRP</a:t>
            </a:r>
          </a:p>
          <a:p>
            <a:pPr lvl="1">
              <a:spcBef>
                <a:spcPts val="600"/>
              </a:spcBef>
            </a:pPr>
            <a:r>
              <a:rPr lang="en-US" altLang="en-US" sz="2400" b="1" dirty="0">
                <a:solidFill>
                  <a:srgbClr val="FF9900"/>
                </a:solidFill>
                <a:latin typeface="Calibri" panose="020F0502020204030204" pitchFamily="34" charset="0"/>
              </a:rPr>
              <a:t>Functioning: </a:t>
            </a:r>
            <a:r>
              <a:rPr lang="en-US" altLang="en-US" sz="2000" dirty="0">
                <a:solidFill>
                  <a:schemeClr val="accent1"/>
                </a:solidFill>
              </a:rPr>
              <a:t>Demonstrate On-Going Need/Progress.</a:t>
            </a:r>
          </a:p>
          <a:p>
            <a:pPr lvl="1">
              <a:spcBef>
                <a:spcPts val="600"/>
              </a:spcBef>
            </a:pPr>
            <a:r>
              <a:rPr lang="en-US" altLang="en-US" sz="2400" b="1" dirty="0">
                <a:solidFill>
                  <a:srgbClr val="FF9900"/>
                </a:solidFill>
                <a:latin typeface="Calibri" panose="020F0502020204030204" pitchFamily="34" charset="0"/>
              </a:rPr>
              <a:t>Intervention: </a:t>
            </a:r>
            <a:r>
              <a:rPr lang="en-US" altLang="en-US" sz="2000" dirty="0">
                <a:solidFill>
                  <a:schemeClr val="accent1"/>
                </a:solidFill>
              </a:rPr>
              <a:t>Document What You Did &amp; How Intervention Connects to Treatment Plan (</a:t>
            </a:r>
            <a:r>
              <a:rPr lang="en-US" altLang="en-US" sz="2000" b="1" dirty="0">
                <a:solidFill>
                  <a:srgbClr val="FFC000"/>
                </a:solidFill>
              </a:rPr>
              <a:t>Golden Thread</a:t>
            </a:r>
            <a:r>
              <a:rPr lang="en-US" altLang="en-US" sz="2000" dirty="0">
                <a:solidFill>
                  <a:schemeClr val="accent1"/>
                </a:solidFill>
              </a:rPr>
              <a:t>)/Helps Client reach Goals.</a:t>
            </a:r>
          </a:p>
          <a:p>
            <a:pPr lvl="1">
              <a:spcBef>
                <a:spcPts val="600"/>
              </a:spcBef>
            </a:pPr>
            <a:r>
              <a:rPr lang="en-US" altLang="en-US" sz="2400" b="1" dirty="0">
                <a:solidFill>
                  <a:srgbClr val="FF9900"/>
                </a:solidFill>
                <a:latin typeface="Calibri" panose="020F0502020204030204" pitchFamily="34" charset="0"/>
              </a:rPr>
              <a:t>Response: </a:t>
            </a:r>
            <a:r>
              <a:rPr lang="en-US" altLang="en-US" sz="2000" dirty="0">
                <a:solidFill>
                  <a:schemeClr val="accent1"/>
                </a:solidFill>
              </a:rPr>
              <a:t>How Did Client/Supports Respond to Intervention?  What Are Your Clinical Impressions re: Progress?</a:t>
            </a:r>
          </a:p>
          <a:p>
            <a:pPr lvl="1">
              <a:spcBef>
                <a:spcPts val="600"/>
              </a:spcBef>
            </a:pPr>
            <a:r>
              <a:rPr lang="en-US" altLang="en-US" sz="2400" b="1" dirty="0">
                <a:solidFill>
                  <a:srgbClr val="FF9900"/>
                </a:solidFill>
                <a:latin typeface="Calibri" panose="020F0502020204030204" pitchFamily="34" charset="0"/>
              </a:rPr>
              <a:t>Plan: </a:t>
            </a:r>
            <a:r>
              <a:rPr lang="en-US" altLang="en-US" sz="2000" dirty="0">
                <a:solidFill>
                  <a:schemeClr val="accent1"/>
                </a:solidFill>
              </a:rPr>
              <a:t>What Specifically Will You/Client Do Before/During Next Service to Support Treatment Plan</a:t>
            </a:r>
            <a:endParaRPr lang="en-US" sz="2000" b="1" dirty="0">
              <a:solidFill>
                <a:schemeClr val="accent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b="1" dirty="0">
                <a:solidFill>
                  <a:srgbClr val="F89D3E"/>
                </a:solidFill>
              </a:rPr>
              <a:t>Billing 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Includes Time Writing Progress Note (PN)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May Include Travel Time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000" b="1" dirty="0">
              <a:solidFill>
                <a:srgbClr val="F89D3E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1000" b="1" dirty="0">
              <a:solidFill>
                <a:srgbClr val="F89D3E"/>
              </a:solidFill>
            </a:endParaRPr>
          </a:p>
          <a:p>
            <a:pPr lvl="1"/>
            <a:endParaRPr lang="en-US" sz="1100" b="1" dirty="0">
              <a:solidFill>
                <a:srgbClr val="F89D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3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5" y="348343"/>
            <a:ext cx="6347713" cy="1320800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accent1"/>
                </a:solidFill>
              </a:rPr>
              <a:t>Structure: </a:t>
            </a:r>
            <a:br>
              <a:rPr lang="en-US" sz="3300" dirty="0">
                <a:solidFill>
                  <a:schemeClr val="accent1"/>
                </a:solidFill>
              </a:rPr>
            </a:br>
            <a:r>
              <a:rPr lang="en-US" sz="3300" dirty="0"/>
              <a:t>Documentation Routine</a:t>
            </a:r>
            <a:endParaRPr lang="en-US" sz="33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69" y="1674949"/>
            <a:ext cx="7985760" cy="4937759"/>
          </a:xfrm>
        </p:spPr>
        <p:txBody>
          <a:bodyPr>
            <a:normAutofit fontScale="47500" lnSpcReduction="20000"/>
          </a:bodyPr>
          <a:lstStyle/>
          <a:p>
            <a:pPr>
              <a:buFont typeface="Wingdings" charset="2"/>
              <a:buChar char="§"/>
            </a:pPr>
            <a:r>
              <a:rPr lang="en-US" sz="5900" b="1" dirty="0">
                <a:solidFill>
                  <a:srgbClr val="F89D3E"/>
                </a:solidFill>
              </a:rPr>
              <a:t>Schedule Each Day w/ Enough Appointments to Make Productivity Hours</a:t>
            </a:r>
          </a:p>
          <a:p>
            <a:pPr>
              <a:buFont typeface="Wingdings" charset="2"/>
              <a:buChar char="§"/>
            </a:pPr>
            <a:r>
              <a:rPr lang="en-US" sz="5900" b="1" dirty="0">
                <a:solidFill>
                  <a:srgbClr val="F89D3E"/>
                </a:solidFill>
              </a:rPr>
              <a:t>Establish &amp; Follow a Routine for Writing PN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100" dirty="0">
                <a:solidFill>
                  <a:schemeClr val="accent1"/>
                </a:solidFill>
              </a:rPr>
              <a:t>Immediately After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100" dirty="0">
                <a:solidFill>
                  <a:schemeClr val="accent1"/>
                </a:solidFill>
              </a:rPr>
              <a:t>End of 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100" dirty="0">
                <a:solidFill>
                  <a:schemeClr val="accent1"/>
                </a:solidFill>
              </a:rPr>
              <a:t>Next Morning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900" b="1" dirty="0">
                <a:solidFill>
                  <a:srgbClr val="F89D3E"/>
                </a:solidFill>
              </a:rPr>
              <a:t>Develop a System to Capture &amp; Check-Off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100" dirty="0">
                <a:solidFill>
                  <a:schemeClr val="accent1"/>
                </a:solidFill>
              </a:rPr>
              <a:t>Scheduled &amp; Unscheduled Appointments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100" dirty="0">
                <a:solidFill>
                  <a:schemeClr val="accent1"/>
                </a:solidFill>
              </a:rPr>
              <a:t>Phone Calls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900" b="1" dirty="0">
                <a:solidFill>
                  <a:srgbClr val="F89D3E"/>
                </a:solidFill>
              </a:rPr>
              <a:t>Develop a System to Use “Cancellation” &amp; “No Show” Appointments</a:t>
            </a:r>
          </a:p>
          <a:p>
            <a:pPr>
              <a:buFont typeface="Wingdings" charset="2"/>
              <a:buChar char="§"/>
            </a:pPr>
            <a:endParaRPr lang="en-US" b="1" dirty="0">
              <a:solidFill>
                <a:srgbClr val="F89D3E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89D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504</TotalTime>
  <Words>544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Wingdings</vt:lpstr>
      <vt:lpstr>Wingdings 3</vt:lpstr>
      <vt:lpstr>1_Custom Design</vt:lpstr>
      <vt:lpstr>Facet</vt:lpstr>
      <vt:lpstr>Person-Centered Productivity Strategies</vt:lpstr>
      <vt:lpstr>Productivity Barriers &amp; Supports</vt:lpstr>
      <vt:lpstr>Housekeeping</vt:lpstr>
      <vt:lpstr>Learning Objectives </vt:lpstr>
      <vt:lpstr>Productivity Success:                 Key Components </vt:lpstr>
      <vt:lpstr>Why is Documentation so Hard for Some People? </vt:lpstr>
      <vt:lpstr>Temperament</vt:lpstr>
      <vt:lpstr>Competence:  Documentation Expectations</vt:lpstr>
      <vt:lpstr>Structure:  Documentation Routine</vt:lpstr>
      <vt:lpstr>Productivity = Client Care  </vt:lpstr>
      <vt:lpstr>Discipline:  Documentation Habit (Top Down Control)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</dc:title>
  <dc:creator>Walker, Jill</dc:creator>
  <cp:lastModifiedBy>Walker, Jill</cp:lastModifiedBy>
  <cp:revision>43</cp:revision>
  <cp:lastPrinted>2017-09-26T02:06:00Z</cp:lastPrinted>
  <dcterms:created xsi:type="dcterms:W3CDTF">2017-09-22T20:21:41Z</dcterms:created>
  <dcterms:modified xsi:type="dcterms:W3CDTF">2017-12-04T22:09:22Z</dcterms:modified>
</cp:coreProperties>
</file>