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8DA0D0-5391-9375-3DF2-EBDF3FCF32EC}" v="11" dt="2020-06-18T20:49:56.594"/>
    <p1510:client id="{978F2D83-570A-80B0-A0A7-F1A6C928DE70}" v="228" dt="2020-06-16T16:35:44.589"/>
    <p1510:client id="{A74CE5A1-ABFC-2ACB-D413-C361802AF9DF}" v="17" dt="2020-05-27T16:55:21.1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3048DAB-8509-4F3E-AA75-EB5D5D6ABAC8}"/>
              </a:ext>
            </a:extLst>
          </p:cNvPr>
          <p:cNvSpPr/>
          <p:nvPr/>
        </p:nvSpPr>
        <p:spPr>
          <a:xfrm>
            <a:off x="5694218" y="6195009"/>
            <a:ext cx="5971310" cy="451619"/>
          </a:xfrm>
          <a:prstGeom prst="roundRect">
            <a:avLst/>
          </a:prstGeom>
          <a:solidFill>
            <a:schemeClr val="accent3">
              <a:alpha val="84000"/>
            </a:schemeClr>
          </a:solidFill>
          <a:ln w="69850"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F7305B1-1E00-4877-A959-0D2A2F25DD7E}"/>
              </a:ext>
            </a:extLst>
          </p:cNvPr>
          <p:cNvSpPr/>
          <p:nvPr/>
        </p:nvSpPr>
        <p:spPr>
          <a:xfrm>
            <a:off x="2934630" y="2171608"/>
            <a:ext cx="6322741" cy="2060955"/>
          </a:xfrm>
          <a:prstGeom prst="roundRect">
            <a:avLst/>
          </a:prstGeom>
          <a:solidFill>
            <a:schemeClr val="accent3">
              <a:alpha val="84000"/>
            </a:schemeClr>
          </a:solidFill>
          <a:ln w="69850"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34629" y="2171608"/>
            <a:ext cx="6322741" cy="1934736"/>
          </a:xfrm>
        </p:spPr>
        <p:txBody>
          <a:bodyPr>
            <a:normAutofit/>
          </a:bodyPr>
          <a:lstStyle/>
          <a:p>
            <a:r>
              <a:rPr lang="en-US" sz="5400" b="1">
                <a:solidFill>
                  <a:srgbClr val="4AE7F8"/>
                </a:solidFill>
                <a:latin typeface="Aharoni"/>
                <a:cs typeface="Aharoni"/>
              </a:rPr>
              <a:t>Part 4:Littering and </a:t>
            </a:r>
            <a:br>
              <a:rPr lang="en-US" sz="54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400" b="1" dirty="0">
                <a:solidFill>
                  <a:srgbClr val="4AE7F8"/>
                </a:solidFill>
                <a:latin typeface="Aharoni"/>
                <a:cs typeface="Aharoni"/>
              </a:rPr>
              <a:t>Illegal Dumping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57454" y="6282856"/>
            <a:ext cx="5552660" cy="363772"/>
          </a:xfrm>
        </p:spPr>
        <p:txBody>
          <a:bodyPr>
            <a:normAutofit fontScale="62500" lnSpcReduction="20000"/>
          </a:bodyPr>
          <a:lstStyle/>
          <a:p>
            <a:r>
              <a:rPr lang="en-US" altLang="en-US" sz="3800" b="1">
                <a:solidFill>
                  <a:srgbClr val="4AE7F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Monterey County Health Department</a:t>
            </a:r>
          </a:p>
          <a:p>
            <a:endParaRPr lang="en-US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95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9EBEB76-5892-4468-A20B-8A1E2F7527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AFC8E1E-A113-446A-ACB3-E0FC9B3CD3B6}"/>
              </a:ext>
            </a:extLst>
          </p:cNvPr>
          <p:cNvSpPr txBox="1">
            <a:spLocks/>
          </p:cNvSpPr>
          <p:nvPr/>
        </p:nvSpPr>
        <p:spPr>
          <a:xfrm>
            <a:off x="1181100" y="1166786"/>
            <a:ext cx="3676650" cy="1430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The next slides will cover: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623A1A-D4C9-457D-BA68-975A2AEA5B8F}"/>
              </a:ext>
            </a:extLst>
          </p:cNvPr>
          <p:cNvSpPr txBox="1"/>
          <p:nvPr/>
        </p:nvSpPr>
        <p:spPr>
          <a:xfrm>
            <a:off x="1800225" y="3924965"/>
            <a:ext cx="8591550" cy="156966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What littering 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What illegal dumping 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Why we should not litter or illegal dump trash</a:t>
            </a:r>
          </a:p>
        </p:txBody>
      </p:sp>
    </p:spTree>
    <p:extLst>
      <p:ext uri="{BB962C8B-B14F-4D97-AF65-F5344CB8AC3E}">
        <p14:creationId xmlns:p14="http://schemas.microsoft.com/office/powerpoint/2010/main" val="2034629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2000">
              <a:schemeClr val="accent6">
                <a:lumMod val="5000"/>
                <a:lumOff val="95000"/>
              </a:schemeClr>
            </a:gs>
            <a:gs pos="22000">
              <a:schemeClr val="accent6">
                <a:lumMod val="45000"/>
                <a:lumOff val="55000"/>
              </a:schemeClr>
            </a:gs>
            <a:gs pos="41000">
              <a:schemeClr val="accent6">
                <a:lumMod val="45000"/>
                <a:lumOff val="55000"/>
              </a:schemeClr>
            </a:gs>
            <a:gs pos="41000">
              <a:schemeClr val="accent6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1" y="101798"/>
            <a:ext cx="7640707" cy="1447454"/>
          </a:xfrm>
          <a:prstGeom prst="teardrop">
            <a:avLst>
              <a:gd name="adj" fmla="val 100000"/>
            </a:avLst>
          </a:prstGeom>
        </p:spPr>
        <p:txBody>
          <a:bodyPr>
            <a:normAutofit/>
          </a:bodyPr>
          <a:lstStyle/>
          <a:p>
            <a:pPr algn="ctr"/>
            <a:r>
              <a:rPr lang="en-US" sz="4400">
                <a:latin typeface="Aharoni" panose="02010803020104030203" pitchFamily="2" charset="-79"/>
                <a:cs typeface="Aharoni" panose="02010803020104030203" pitchFamily="2" charset="-79"/>
              </a:rPr>
              <a:t>What is littering?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B62469-3C2F-4575-BF83-6C0439D2F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9628" y="2748790"/>
            <a:ext cx="2983730" cy="391042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9EFA517-9612-45C2-8A03-9FFFD912895C}"/>
              </a:ext>
            </a:extLst>
          </p:cNvPr>
          <p:cNvSpPr/>
          <p:nvPr/>
        </p:nvSpPr>
        <p:spPr>
          <a:xfrm>
            <a:off x="969819" y="1245880"/>
            <a:ext cx="10543308" cy="1200329"/>
          </a:xfrm>
          <a:prstGeom prst="roundRect">
            <a:avLst/>
          </a:prstGeom>
          <a:pattFill prst="pct5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76200">
            <a:solidFill>
              <a:schemeClr val="accent6">
                <a:lumMod val="75000"/>
                <a:alpha val="8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144824-D75F-4E36-8AC6-5451B79F8B72}"/>
              </a:ext>
            </a:extLst>
          </p:cNvPr>
          <p:cNvSpPr/>
          <p:nvPr/>
        </p:nvSpPr>
        <p:spPr>
          <a:xfrm>
            <a:off x="1395231" y="1245880"/>
            <a:ext cx="99710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</a:rPr>
              <a:t>Litter is any kind of trash thrown in small amounts, especially in places where it doesn’t belong.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AB0CAB-D5BB-42FE-BE9E-F9BB708E5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321" y="3184214"/>
            <a:ext cx="4916555" cy="326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8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accent6">
                <a:lumMod val="5000"/>
                <a:lumOff val="95000"/>
              </a:schemeClr>
            </a:gs>
            <a:gs pos="22000">
              <a:schemeClr val="accent6">
                <a:lumMod val="45000"/>
                <a:lumOff val="55000"/>
              </a:schemeClr>
            </a:gs>
            <a:gs pos="41000">
              <a:schemeClr val="accent6">
                <a:lumMod val="45000"/>
                <a:lumOff val="55000"/>
              </a:schemeClr>
            </a:gs>
            <a:gs pos="41000">
              <a:schemeClr val="accent6">
                <a:lumMod val="30000"/>
                <a:lumOff val="70000"/>
              </a:schemeClr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27274" y="885406"/>
            <a:ext cx="8989255" cy="738567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What is Illegal Dumping?</a:t>
            </a: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141013AF-7399-4226-9555-E59B6C605088}"/>
              </a:ext>
            </a:extLst>
          </p:cNvPr>
          <p:cNvSpPr/>
          <p:nvPr/>
        </p:nvSpPr>
        <p:spPr>
          <a:xfrm>
            <a:off x="5776964" y="2082091"/>
            <a:ext cx="6043162" cy="3321181"/>
          </a:xfrm>
          <a:prstGeom prst="flowChartAlternateProcess">
            <a:avLst/>
          </a:prstGeom>
          <a:pattFill prst="pct5">
            <a:fgClr>
              <a:srgbClr val="33CCCC"/>
            </a:fgClr>
            <a:bgClr>
              <a:schemeClr val="bg1"/>
            </a:bgClr>
          </a:pattFill>
          <a:ln w="7620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943595" y="2480215"/>
            <a:ext cx="6043162" cy="2826079"/>
          </a:xfrm>
        </p:spPr>
        <p:txBody>
          <a:bodyPr>
            <a:normAutofit/>
          </a:bodyPr>
          <a:lstStyle/>
          <a:p>
            <a:r>
              <a:rPr lang="en-US" sz="2800" b="1">
                <a:solidFill>
                  <a:schemeClr val="accent6">
                    <a:lumMod val="50000"/>
                  </a:schemeClr>
                </a:solidFill>
              </a:rPr>
              <a:t>Illegal dumping </a:t>
            </a:r>
            <a:r>
              <a:rPr lang="en-US" sz="2800">
                <a:solidFill>
                  <a:schemeClr val="accent6">
                    <a:lumMod val="50000"/>
                  </a:schemeClr>
                </a:solidFill>
              </a:rPr>
              <a:t>is the disposal of solid waste at a site other than a permitted disposal facility, such as a </a:t>
            </a:r>
            <a:r>
              <a:rPr lang="en-US" sz="2800" b="1">
                <a:solidFill>
                  <a:schemeClr val="accent6">
                    <a:lumMod val="50000"/>
                  </a:schemeClr>
                </a:solidFill>
              </a:rPr>
              <a:t>landfill.</a:t>
            </a:r>
          </a:p>
          <a:p>
            <a:endParaRPr lang="en-US" sz="2800" b="1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800" b="1">
                <a:solidFill>
                  <a:schemeClr val="accent6">
                    <a:lumMod val="50000"/>
                  </a:schemeClr>
                </a:solidFill>
              </a:rPr>
              <a:t>Illegal dumping </a:t>
            </a:r>
            <a:r>
              <a:rPr lang="en-US" sz="2800">
                <a:solidFill>
                  <a:schemeClr val="accent6">
                    <a:lumMod val="50000"/>
                  </a:schemeClr>
                </a:solidFill>
              </a:rPr>
              <a:t>is </a:t>
            </a:r>
            <a:r>
              <a:rPr lang="en-US" sz="2800" u="sng">
                <a:solidFill>
                  <a:schemeClr val="accent6">
                    <a:lumMod val="50000"/>
                  </a:schemeClr>
                </a:solidFill>
              </a:rPr>
              <a:t>illegal</a:t>
            </a:r>
            <a:r>
              <a:rPr lang="en-US" sz="2800">
                <a:solidFill>
                  <a:schemeClr val="accent6">
                    <a:lumMod val="50000"/>
                  </a:schemeClr>
                </a:solidFill>
              </a:rPr>
              <a:t> and is a </a:t>
            </a:r>
            <a:r>
              <a:rPr lang="en-US" sz="2800" u="sng">
                <a:solidFill>
                  <a:schemeClr val="accent6">
                    <a:lumMod val="50000"/>
                  </a:schemeClr>
                </a:solidFill>
              </a:rPr>
              <a:t>crime</a:t>
            </a:r>
            <a:r>
              <a:rPr lang="en-US" sz="2800">
                <a:solidFill>
                  <a:schemeClr val="accent4">
                    <a:lumMod val="20000"/>
                    <a:lumOff val="80000"/>
                  </a:schemeClr>
                </a:solidFill>
              </a:rPr>
              <a:t>. </a:t>
            </a:r>
          </a:p>
          <a:p>
            <a:endParaRPr lang="en-US" sz="2800" b="1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8D2592-1AEC-4E1D-A430-034177001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57" y="2262206"/>
            <a:ext cx="5196914" cy="297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4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8FAA5-BB7A-48B5-B5B0-D4AE78EFF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92765"/>
            <a:ext cx="7886700" cy="1553472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latin typeface="Aharoni" panose="020B0604020202020204" pitchFamily="2" charset="-79"/>
                <a:cs typeface="Aharoni" panose="020B0604020202020204" pitchFamily="2" charset="-79"/>
              </a:rPr>
              <a:t>Where would you like to play?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50F3E5-63D7-49AE-98CA-BE3A9CDC61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4290" y="2044918"/>
            <a:ext cx="4647181" cy="31802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F69AA1-0DB4-43C2-B791-3576167053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669" y="1988898"/>
            <a:ext cx="4330766" cy="3124201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77D5B2-3F8A-4EC4-A837-BFBE67807B18}"/>
              </a:ext>
            </a:extLst>
          </p:cNvPr>
          <p:cNvSpPr txBox="1"/>
          <p:nvPr/>
        </p:nvSpPr>
        <p:spPr>
          <a:xfrm>
            <a:off x="5363738" y="2966224"/>
            <a:ext cx="8194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atin typeface="Aharoni" panose="02010803020104030203" pitchFamily="2" charset="-79"/>
                <a:cs typeface="Aharoni" panose="02010803020104030203" pitchFamily="2" charset="-79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41778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ABFA5EF-D3E0-472B-A718-6484A2CF6D65}"/>
              </a:ext>
            </a:extLst>
          </p:cNvPr>
          <p:cNvSpPr/>
          <p:nvPr/>
        </p:nvSpPr>
        <p:spPr>
          <a:xfrm>
            <a:off x="2253341" y="1584959"/>
            <a:ext cx="7656254" cy="4675587"/>
          </a:xfrm>
          <a:prstGeom prst="roundRect">
            <a:avLst/>
          </a:prstGeom>
          <a:solidFill>
            <a:schemeClr val="accent2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491605-D2C4-4C29-AF1E-B6015CABF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934" y="203200"/>
            <a:ext cx="9011478" cy="1381760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What can happen to us if we litter or illegally dump trash?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08D036-411C-476F-BE52-D50468D1A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35687" flipH="1">
            <a:off x="340936" y="4198238"/>
            <a:ext cx="2082886" cy="15519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A25C6A-CB50-4CAC-A3E5-73F0CF8FA7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37066">
            <a:off x="9017430" y="3470157"/>
            <a:ext cx="1153259" cy="10085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CB5B2C1-EF1E-4994-A767-727DD601759A}"/>
              </a:ext>
            </a:extLst>
          </p:cNvPr>
          <p:cNvSpPr/>
          <p:nvPr/>
        </p:nvSpPr>
        <p:spPr>
          <a:xfrm>
            <a:off x="2439758" y="2222510"/>
            <a:ext cx="704170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"/>
            </a:pPr>
            <a:r>
              <a:rPr lang="en-US" sz="200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a possible fire hazard, and may contain dangerous hazardous materials and chemicals.</a:t>
            </a:r>
          </a:p>
          <a:p>
            <a:pPr marL="457200" indent="-457200">
              <a:buFont typeface="Wingdings" panose="05000000000000000000" pitchFamily="2" charset="2"/>
              <a:buChar char=""/>
            </a:pPr>
            <a:endParaRPr lang="en-US" sz="200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"/>
            </a:pPr>
            <a:r>
              <a:rPr lang="en-US" sz="200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contaminating our environment, our water sources, and our crops.</a:t>
            </a:r>
          </a:p>
          <a:p>
            <a:pPr marL="457200" indent="-457200">
              <a:buFont typeface="Wingdings" panose="05000000000000000000" pitchFamily="2" charset="2"/>
              <a:buChar char=""/>
            </a:pPr>
            <a:endParaRPr lang="en-US" sz="200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"/>
            </a:pPr>
            <a:r>
              <a:rPr lang="en-US" sz="200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threatens human health and safety by attracting and harboring </a:t>
            </a:r>
            <a:r>
              <a:rPr lang="en-US" sz="2000" u="sng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disease-transmitting mosquitoes, rats, and flies</a:t>
            </a:r>
            <a:r>
              <a:rPr lang="en-US" sz="200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"/>
            </a:pPr>
            <a:endParaRPr lang="en-US" sz="200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"/>
            </a:pPr>
            <a:r>
              <a:rPr lang="en-US" sz="200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Illegal Dumping is a serious offense and is in violation which can lead to fines and legal action.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2D4B68-6D11-4D43-807C-8C8530CC05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5015" y="4471345"/>
            <a:ext cx="2185298" cy="17892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9C210F-B017-4B13-B24E-E01E613A61C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77" y="1861089"/>
            <a:ext cx="1830441" cy="129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8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6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6DB54-CA20-4F7F-A3C0-4DC796F44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02" y="106018"/>
            <a:ext cx="11844996" cy="2080592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What can happen to our environment if we litter or illegally dump trash?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B9F0767-8F11-47E0-9FB0-07A0E3CE0650}"/>
              </a:ext>
            </a:extLst>
          </p:cNvPr>
          <p:cNvSpPr/>
          <p:nvPr/>
        </p:nvSpPr>
        <p:spPr>
          <a:xfrm>
            <a:off x="6108980" y="2202879"/>
            <a:ext cx="5909518" cy="4245598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30A787-94CE-4B99-99F6-49C6680F9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088" y="2186610"/>
            <a:ext cx="5041264" cy="42455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949140-D2ED-43AD-9E63-1667DA4894E2}"/>
              </a:ext>
            </a:extLst>
          </p:cNvPr>
          <p:cNvSpPr txBox="1"/>
          <p:nvPr/>
        </p:nvSpPr>
        <p:spPr>
          <a:xfrm>
            <a:off x="6228856" y="2755137"/>
            <a:ext cx="539363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800" b="1">
                <a:solidFill>
                  <a:schemeClr val="accent6">
                    <a:lumMod val="50000"/>
                  </a:schemeClr>
                </a:solidFill>
              </a:rPr>
              <a:t>Air pollution.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800" b="1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800" b="1">
                <a:solidFill>
                  <a:schemeClr val="accent6">
                    <a:lumMod val="50000"/>
                  </a:schemeClr>
                </a:solidFill>
              </a:rPr>
              <a:t>Water pollution.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800" b="1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800" b="1">
                <a:solidFill>
                  <a:schemeClr val="accent6">
                    <a:lumMod val="50000"/>
                  </a:schemeClr>
                </a:solidFill>
              </a:rPr>
              <a:t>Soil pollution.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800" b="1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800" b="1">
                <a:solidFill>
                  <a:schemeClr val="accent6">
                    <a:lumMod val="50000"/>
                  </a:schemeClr>
                </a:solidFill>
              </a:rPr>
              <a:t>Hurting animals, fish and birds</a:t>
            </a:r>
            <a:r>
              <a:rPr lang="en-US" sz="2800" b="1"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  <a:endParaRPr lang="en-US" sz="2000" b="1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2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UpDiag">
          <a:fgClr>
            <a:schemeClr val="accent6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5EDF1-E09A-4C2B-BE45-582F5564D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06018"/>
            <a:ext cx="8515350" cy="1431235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latin typeface="Aharoni" panose="02010803020104030203" pitchFamily="2" charset="-79"/>
                <a:cs typeface="Aharoni" panose="02010803020104030203" pitchFamily="2" charset="-79"/>
              </a:rPr>
              <a:t>Ways to Help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402611F-0135-4067-BF0F-9B1568014860}"/>
              </a:ext>
            </a:extLst>
          </p:cNvPr>
          <p:cNvSpPr/>
          <p:nvPr/>
        </p:nvSpPr>
        <p:spPr>
          <a:xfrm>
            <a:off x="1754155" y="1173068"/>
            <a:ext cx="8913845" cy="4208381"/>
          </a:xfrm>
          <a:prstGeom prst="roundRect">
            <a:avLst/>
          </a:prstGeom>
          <a:gradFill>
            <a:gsLst>
              <a:gs pos="22000">
                <a:schemeClr val="accent6">
                  <a:lumMod val="5000"/>
                  <a:lumOff val="95000"/>
                </a:schemeClr>
              </a:gs>
              <a:gs pos="22000">
                <a:schemeClr val="accent6">
                  <a:lumMod val="45000"/>
                  <a:lumOff val="55000"/>
                </a:schemeClr>
              </a:gs>
              <a:gs pos="41000">
                <a:schemeClr val="accent6">
                  <a:lumMod val="45000"/>
                  <a:lumOff val="55000"/>
                </a:schemeClr>
              </a:gs>
              <a:gs pos="41000">
                <a:schemeClr val="accent6">
                  <a:lumMod val="30000"/>
                  <a:lumOff val="7000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39493F-6FA4-4B2F-AD4A-DDF17540F60A}"/>
              </a:ext>
            </a:extLst>
          </p:cNvPr>
          <p:cNvSpPr txBox="1"/>
          <p:nvPr/>
        </p:nvSpPr>
        <p:spPr>
          <a:xfrm>
            <a:off x="2152650" y="1173068"/>
            <a:ext cx="8675450" cy="489364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endParaRPr lang="en-US" sz="2400" b="1">
              <a:solidFill>
                <a:srgbClr val="373C98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>
              <a:buFont typeface="Wingdings" panose="05000000000000000000" pitchFamily="2" charset="2"/>
              <a:buChar char=""/>
            </a:pPr>
            <a:r>
              <a:rPr lang="en-US" sz="2400" b="1">
                <a:solidFill>
                  <a:srgbClr val="263E8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Speak to your teacher or an adult at home if you see illegal dumping</a:t>
            </a:r>
            <a:r>
              <a:rPr lang="en-US" sz="2400" b="1"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n-US" sz="2400" b="1">
              <a:solidFill>
                <a:srgbClr val="373C98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>
              <a:buFont typeface="Wingdings" panose="05000000000000000000" pitchFamily="2" charset="2"/>
              <a:buChar char=""/>
            </a:pPr>
            <a:endParaRPr lang="en-US" sz="2400" b="1">
              <a:solidFill>
                <a:srgbClr val="373C98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>
              <a:buFont typeface="Wingdings" panose="05000000000000000000" pitchFamily="2" charset="2"/>
              <a:buChar char=""/>
            </a:pPr>
            <a:r>
              <a:rPr lang="en-US" sz="2400" b="1">
                <a:solidFill>
                  <a:srgbClr val="373C9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Volunteer to help in community cleaning events. </a:t>
            </a:r>
          </a:p>
          <a:p>
            <a:r>
              <a:rPr lang="en-US" sz="2400" b="1">
                <a:solidFill>
                  <a:srgbClr val="373C9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(With your parents or guardian permission.)</a:t>
            </a:r>
          </a:p>
          <a:p>
            <a:pPr marL="342900" indent="-342900">
              <a:buFont typeface="Wingdings" panose="05000000000000000000" pitchFamily="2" charset="2"/>
              <a:buChar char=""/>
            </a:pPr>
            <a:endParaRPr lang="en-US" sz="2400" b="1">
              <a:solidFill>
                <a:srgbClr val="263E88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>
              <a:buFont typeface="Wingdings" panose="05000000000000000000" pitchFamily="2" charset="2"/>
              <a:buChar char=""/>
            </a:pPr>
            <a:r>
              <a:rPr lang="en-US" sz="2400" b="1">
                <a:solidFill>
                  <a:srgbClr val="263E8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Learn and practice: Reduce, Reuse and Recycle.</a:t>
            </a:r>
          </a:p>
          <a:p>
            <a:pPr marL="342900" indent="-342900">
              <a:buFont typeface="Wingdings" panose="05000000000000000000" pitchFamily="2" charset="2"/>
              <a:buChar char=""/>
            </a:pPr>
            <a:endParaRPr lang="en-US" sz="2400" b="1">
              <a:solidFill>
                <a:srgbClr val="263E88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>
              <a:buFont typeface="Wingdings" panose="05000000000000000000" pitchFamily="2" charset="2"/>
              <a:buChar char=""/>
            </a:pPr>
            <a:r>
              <a:rPr lang="en-US" sz="2400" b="1">
                <a:solidFill>
                  <a:srgbClr val="263E8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 not litter and keep your class, home, road and community clean and healthy.</a:t>
            </a:r>
          </a:p>
          <a:p>
            <a:endParaRPr lang="en-US" sz="2400" b="1">
              <a:solidFill>
                <a:srgbClr val="373C98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2400" b="1">
              <a:solidFill>
                <a:srgbClr val="373C98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71DB26-4D31-4199-8CD1-185CC006DC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0166" y="5566588"/>
            <a:ext cx="1669923" cy="11480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3B2173-6D39-41A8-B8F6-DB2B0C81F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24" y="1782792"/>
            <a:ext cx="2007825" cy="318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0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Beveled 5">
            <a:extLst>
              <a:ext uri="{FF2B5EF4-FFF2-40B4-BE49-F238E27FC236}">
                <a16:creationId xmlns:a16="http://schemas.microsoft.com/office/drawing/2014/main" id="{5E19401C-5366-4AA2-8DE1-E024BA933586}"/>
              </a:ext>
            </a:extLst>
          </p:cNvPr>
          <p:cNvSpPr/>
          <p:nvPr/>
        </p:nvSpPr>
        <p:spPr>
          <a:xfrm>
            <a:off x="2666" y="2666"/>
            <a:ext cx="12182475" cy="6848475"/>
          </a:xfrm>
          <a:prstGeom prst="bevel">
            <a:avLst/>
          </a:prstGeom>
          <a:solidFill>
            <a:srgbClr val="D168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7023E58-41D1-4C39-9630-E1B6989ED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280" y="1218777"/>
            <a:ext cx="6505193" cy="460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34CBFD-4979-4BF6-81A9-7F7BF7564473}"/>
              </a:ext>
            </a:extLst>
          </p:cNvPr>
          <p:cNvSpPr txBox="1"/>
          <p:nvPr/>
        </p:nvSpPr>
        <p:spPr>
          <a:xfrm>
            <a:off x="8353425" y="1095375"/>
            <a:ext cx="3209925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solidFill>
                  <a:schemeClr val="bg1"/>
                </a:solidFill>
                <a:cs typeface="Calibri"/>
              </a:rPr>
              <a:t>Part 4 Has Been Completed.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1B8ACE-7EB0-477B-9527-33D4BD8543B0}"/>
              </a:ext>
            </a:extLst>
          </p:cNvPr>
          <p:cNvSpPr txBox="1"/>
          <p:nvPr/>
        </p:nvSpPr>
        <p:spPr>
          <a:xfrm>
            <a:off x="8296275" y="3571875"/>
            <a:ext cx="295275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bg1"/>
                </a:solidFill>
                <a:cs typeface="Calibri"/>
              </a:rPr>
              <a:t>Please Move on to Part 5: Test.</a:t>
            </a:r>
          </a:p>
        </p:txBody>
      </p:sp>
    </p:spTree>
    <p:extLst>
      <p:ext uri="{BB962C8B-B14F-4D97-AF65-F5344CB8AC3E}">
        <p14:creationId xmlns:p14="http://schemas.microsoft.com/office/powerpoint/2010/main" val="236560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Part 4:Littering and  Illegal Dumping</vt:lpstr>
      <vt:lpstr>PowerPoint Presentation</vt:lpstr>
      <vt:lpstr>What is littering?</vt:lpstr>
      <vt:lpstr>What is Illegal Dumping?</vt:lpstr>
      <vt:lpstr>Where would you like to play?</vt:lpstr>
      <vt:lpstr>What can happen to us if we litter or illegally dump trash?</vt:lpstr>
      <vt:lpstr>What can happen to our environment if we litter or illegally dump trash?</vt:lpstr>
      <vt:lpstr>Ways to Help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9</cp:revision>
  <dcterms:created xsi:type="dcterms:W3CDTF">2020-05-27T16:52:47Z</dcterms:created>
  <dcterms:modified xsi:type="dcterms:W3CDTF">2020-06-18T20:52:00Z</dcterms:modified>
</cp:coreProperties>
</file>