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34.png"/><Relationship Id="rId6" Type="http://schemas.openxmlformats.org/officeDocument/2006/relationships/image" Target="../media/image35.jpg"/><Relationship Id="rId7" Type="http://schemas.openxmlformats.org/officeDocument/2006/relationships/image" Target="../media/image28.png"/><Relationship Id="rId8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30.png"/><Relationship Id="rId9" Type="http://schemas.openxmlformats.org/officeDocument/2006/relationships/image" Target="../media/image44.jpg"/><Relationship Id="rId5" Type="http://schemas.openxmlformats.org/officeDocument/2006/relationships/image" Target="../media/image29.png"/><Relationship Id="rId6" Type="http://schemas.openxmlformats.org/officeDocument/2006/relationships/image" Target="../media/image43.jpg"/><Relationship Id="rId7" Type="http://schemas.openxmlformats.org/officeDocument/2006/relationships/image" Target="../media/image40.jp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39.png"/><Relationship Id="rId7" Type="http://schemas.openxmlformats.org/officeDocument/2006/relationships/image" Target="../media/image4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1" Type="http://schemas.openxmlformats.org/officeDocument/2006/relationships/image" Target="../media/image30.png"/><Relationship Id="rId10" Type="http://schemas.openxmlformats.org/officeDocument/2006/relationships/image" Target="../media/image16.png"/><Relationship Id="rId12" Type="http://schemas.openxmlformats.org/officeDocument/2006/relationships/image" Target="../media/image29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24.png"/><Relationship Id="rId8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12.png"/><Relationship Id="rId9" Type="http://schemas.openxmlformats.org/officeDocument/2006/relationships/image" Target="../media/image19.jpg"/><Relationship Id="rId5" Type="http://schemas.openxmlformats.org/officeDocument/2006/relationships/image" Target="../media/image28.png"/><Relationship Id="rId6" Type="http://schemas.openxmlformats.org/officeDocument/2006/relationships/image" Target="../media/image37.jpg"/><Relationship Id="rId7" Type="http://schemas.openxmlformats.org/officeDocument/2006/relationships/image" Target="../media/image23.jpg"/><Relationship Id="rId8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38.jpg"/><Relationship Id="rId6" Type="http://schemas.openxmlformats.org/officeDocument/2006/relationships/image" Target="../media/image33.jpg"/><Relationship Id="rId7" Type="http://schemas.openxmlformats.org/officeDocument/2006/relationships/image" Target="../media/image32.jpg"/><Relationship Id="rId8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EE59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50" y="468923"/>
            <a:ext cx="10020300" cy="521530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305050" y="2352675"/>
            <a:ext cx="88011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 2: </a:t>
            </a:r>
            <a:r>
              <a:rPr b="1" i="0" lang="en-US" sz="8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Recycling</a:t>
            </a:r>
            <a:r>
              <a:rPr b="0" i="0" lang="en-US" sz="7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72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448550" y="6419850"/>
            <a:ext cx="5143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remember to use your arrows to navigate. 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1225" y="5848668"/>
            <a:ext cx="1219200" cy="57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/>
        </p:nvSpPr>
        <p:spPr>
          <a:xfrm>
            <a:off x="9024060" y="2886570"/>
            <a:ext cx="319928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bottles are separated, washed, and labels are removed. Plastic bottles shredded into small plastic pieces.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266221" y="4363898"/>
            <a:ext cx="234041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pellets sent to plastic manufacturer to be made into new plastic bottles and containers.  </a:t>
            </a:r>
            <a:endParaRPr/>
          </a:p>
        </p:txBody>
      </p:sp>
      <p:sp>
        <p:nvSpPr>
          <p:cNvPr id="271" name="Google Shape;271;p22"/>
          <p:cNvSpPr txBox="1"/>
          <p:nvPr/>
        </p:nvSpPr>
        <p:spPr>
          <a:xfrm>
            <a:off x="5352291" y="3893882"/>
            <a:ext cx="26340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pieces are melted into plastic pellets.</a:t>
            </a:r>
            <a:endParaRPr/>
          </a:p>
        </p:txBody>
      </p:sp>
      <p:pic>
        <p:nvPicPr>
          <p:cNvPr descr="Public Domain Clip Art Image | PET | ID: 13931643611975 ..." id="272" name="Google Shape;2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3426" y="3819767"/>
            <a:ext cx="838388" cy="138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0236" y="4085765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840" y="4184530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5267" y="4232787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299" y="4274694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040" y="4555305"/>
            <a:ext cx="3143868" cy="208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ycled Plastic Shreds | Shredded recycled plastic pieces o… | Flickr" id="278" name="Google Shape;27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62553" y="939490"/>
            <a:ext cx="2681749" cy="178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65114" y="1008493"/>
            <a:ext cx="1566780" cy="170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8763" y="654940"/>
            <a:ext cx="2434047" cy="182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/>
          <p:nvPr/>
        </p:nvSpPr>
        <p:spPr>
          <a:xfrm>
            <a:off x="43535" y="216784"/>
            <a:ext cx="33167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Recycled plastic bottles and containers  goes to the recycling facility to be separated from other material and stored into bales. </a:t>
            </a: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4437210" y="2446026"/>
            <a:ext cx="29200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Bales of plastic bottles go to plastic recycling facility. </a:t>
            </a:r>
            <a:endParaRPr/>
          </a:p>
        </p:txBody>
      </p:sp>
      <p:sp>
        <p:nvSpPr>
          <p:cNvPr id="283" name="Google Shape;283;p22"/>
          <p:cNvSpPr/>
          <p:nvPr/>
        </p:nvSpPr>
        <p:spPr>
          <a:xfrm rot="-5400000">
            <a:off x="1820987" y="294074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2"/>
          <p:cNvSpPr/>
          <p:nvPr/>
        </p:nvSpPr>
        <p:spPr>
          <a:xfrm rot="-1223322">
            <a:off x="3351770" y="1025099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/>
          <p:nvPr/>
        </p:nvSpPr>
        <p:spPr>
          <a:xfrm rot="1064897">
            <a:off x="7300840" y="109796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 rot="7629366">
            <a:off x="8028336" y="320697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 rot="-10194369">
            <a:off x="4197101" y="4561469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4021235" y="32022"/>
            <a:ext cx="55825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Recycling Cycle </a:t>
            </a:r>
            <a:endParaRPr/>
          </a:p>
        </p:txBody>
      </p:sp>
      <p:sp>
        <p:nvSpPr>
          <p:cNvPr id="289" name="Google Shape;289;p22"/>
          <p:cNvSpPr/>
          <p:nvPr/>
        </p:nvSpPr>
        <p:spPr>
          <a:xfrm>
            <a:off x="8707544" y="544400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53975">
            <a:solidFill>
              <a:srgbClr val="833C0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2"/>
          <p:cNvSpPr/>
          <p:nvPr/>
        </p:nvSpPr>
        <p:spPr>
          <a:xfrm>
            <a:off x="9854303" y="4790800"/>
            <a:ext cx="232203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pellets are mixed with other material to make toys, clothes, and other plastic items. They mix These items can’t be recycled.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3311" y="4354752"/>
            <a:ext cx="596719" cy="1075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ttle Glass Container - Free vector graphic on Pixabay" id="296" name="Google Shape;29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3781" y="4239794"/>
            <a:ext cx="635612" cy="12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1587" y="4339638"/>
            <a:ext cx="449111" cy="138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 txBox="1"/>
          <p:nvPr/>
        </p:nvSpPr>
        <p:spPr>
          <a:xfrm>
            <a:off x="3853311" y="2750323"/>
            <a:ext cx="34874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bottles and jars go to glass recycling facility and are placed on the conveyor belt to be processed. 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8383723" y="5038684"/>
            <a:ext cx="28906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bottles are crushed into small pieces called cullets and separated by colors (green, brown, clear).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366765" y="5317124"/>
            <a:ext cx="28906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Cullets are mixed with other ingredients and melted. The melted glass is molded into new glass bottles and jars.</a:t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8823983" y="738752"/>
            <a:ext cx="28906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bottles are cleaned and the labels on the containers are removed</a:t>
            </a:r>
            <a:endParaRPr/>
          </a:p>
        </p:txBody>
      </p:sp>
      <p:pic>
        <p:nvPicPr>
          <p:cNvPr id="302" name="Google Shape;30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2860" y="4686750"/>
            <a:ext cx="2890684" cy="174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65056" y="1699141"/>
            <a:ext cx="3202858" cy="197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8197" y="2430095"/>
            <a:ext cx="1566780" cy="170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26266" y="751563"/>
            <a:ext cx="3652684" cy="201964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/>
          <p:nvPr/>
        </p:nvSpPr>
        <p:spPr>
          <a:xfrm>
            <a:off x="94922" y="1289918"/>
            <a:ext cx="243404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Recycled glass bottles and jars goes to the recycling facility to be separated from other material. </a:t>
            </a:r>
            <a:endParaRPr/>
          </a:p>
        </p:txBody>
      </p:sp>
      <p:sp>
        <p:nvSpPr>
          <p:cNvPr id="307" name="Google Shape;307;p23"/>
          <p:cNvSpPr/>
          <p:nvPr/>
        </p:nvSpPr>
        <p:spPr>
          <a:xfrm rot="-2609592">
            <a:off x="2427406" y="182895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3"/>
          <p:cNvSpPr/>
          <p:nvPr/>
        </p:nvSpPr>
        <p:spPr>
          <a:xfrm rot="1516680">
            <a:off x="7585077" y="138422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/>
          <p:nvPr/>
        </p:nvSpPr>
        <p:spPr>
          <a:xfrm rot="8112379">
            <a:off x="7815744" y="373367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"/>
          <p:cNvSpPr/>
          <p:nvPr/>
        </p:nvSpPr>
        <p:spPr>
          <a:xfrm rot="10800000">
            <a:off x="4476662" y="4815224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 rot="-8288928">
            <a:off x="2240547" y="3913070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3726266" y="114617"/>
            <a:ext cx="55825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Recycling Cycle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/>
          <p:nvPr/>
        </p:nvSpPr>
        <p:spPr>
          <a:xfrm>
            <a:off x="1725868" y="4582171"/>
            <a:ext cx="8618356" cy="1666639"/>
          </a:xfrm>
          <a:prstGeom prst="roundRect">
            <a:avLst>
              <a:gd fmla="val 16667" name="adj"/>
            </a:avLst>
          </a:prstGeom>
          <a:solidFill>
            <a:srgbClr val="488FD0"/>
          </a:solidFill>
          <a:ln cap="flat" cmpd="sng" w="114300">
            <a:solidFill>
              <a:srgbClr val="31538F">
                <a:alpha val="83921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1897533" y="4660690"/>
            <a:ext cx="873213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You can also collect your own recyclables such as aluminum cans, plastic bottles and you take them to a recycling take-back facility to redeem for some cash. </a:t>
            </a:r>
            <a:endParaRPr/>
          </a:p>
        </p:txBody>
      </p:sp>
      <p:pic>
        <p:nvPicPr>
          <p:cNvPr descr="Public Domain Clip Art Image | PET | ID: 13931643611975 ..." id="319" name="Google Shape;31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17" y="1528008"/>
            <a:ext cx="838388" cy="138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427" y="1794006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31" y="1892771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3458" y="1941028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490" y="1982935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2495" y="2272461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7182" y="2486545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1992" y="2381378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6679" y="2638945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869" y="2739726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7932" y="2912700"/>
            <a:ext cx="581106" cy="120984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4"/>
          <p:cNvSpPr/>
          <p:nvPr/>
        </p:nvSpPr>
        <p:spPr>
          <a:xfrm>
            <a:off x="3294256" y="2680870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8296247" y="267259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2731" y="2290078"/>
            <a:ext cx="2433356" cy="177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93049" y="1810027"/>
            <a:ext cx="3657253" cy="243816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4"/>
          <p:cNvSpPr txBox="1"/>
          <p:nvPr/>
        </p:nvSpPr>
        <p:spPr>
          <a:xfrm>
            <a:off x="4136126" y="488393"/>
            <a:ext cx="663539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 For Cash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"/>
          <p:cNvSpPr/>
          <p:nvPr/>
        </p:nvSpPr>
        <p:spPr>
          <a:xfrm>
            <a:off x="457200" y="798576"/>
            <a:ext cx="5295900" cy="2819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5"/>
          <p:cNvPicPr preferRelativeResize="0"/>
          <p:nvPr/>
        </p:nvPicPr>
        <p:blipFill rotWithShape="1">
          <a:blip r:embed="rId3">
            <a:alphaModFix/>
          </a:blip>
          <a:srcRect b="1" l="4401" r="11778" t="0"/>
          <a:stretch/>
        </p:blipFill>
        <p:spPr>
          <a:xfrm>
            <a:off x="6655917" y="800078"/>
            <a:ext cx="5536001" cy="546579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/>
        </p:nvSpPr>
        <p:spPr>
          <a:xfrm>
            <a:off x="571500" y="4895850"/>
            <a:ext cx="596265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Exit and Move on to Part 3: Composting</a:t>
            </a:r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581025" y="1000125"/>
            <a:ext cx="59531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2 has been Completed.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25000" t="0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106587" y="937922"/>
            <a:ext cx="10410827" cy="4982153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9891" y="4823142"/>
            <a:ext cx="5127523" cy="10969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393289" y="1218914"/>
            <a:ext cx="5914535" cy="748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next slides will cover: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393289" y="2333579"/>
            <a:ext cx="9258300" cy="32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Recycling and its importance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recyclable waste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recyclables go after collection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Recycling cycles of paper, aluminum cans, plastic, and glass</a:t>
            </a:r>
            <a:endParaRPr/>
          </a:p>
          <a:p>
            <a:pPr indent="-254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3D1EC"/>
            </a:gs>
            <a:gs pos="35000">
              <a:srgbClr val="B3D1EC"/>
            </a:gs>
            <a:gs pos="38000">
              <a:srgbClr val="F6F9FC"/>
            </a:gs>
            <a:gs pos="45000">
              <a:srgbClr val="CCE0F2"/>
            </a:gs>
            <a:gs pos="100000">
              <a:srgbClr val="CCE0F2"/>
            </a:gs>
          </a:gsLst>
          <a:lin ang="8100000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1292903"/>
            <a:ext cx="3543927" cy="4684652"/>
          </a:xfrm>
          <a:prstGeom prst="roundRect">
            <a:avLst>
              <a:gd fmla="val 16667" name="adj"/>
            </a:avLst>
          </a:prstGeom>
          <a:solidFill>
            <a:srgbClr val="F7CAAC">
              <a:alpha val="80000"/>
            </a:srgbClr>
          </a:solidFill>
          <a:ln cap="flat" cmpd="sng" w="63500">
            <a:solidFill>
              <a:srgbClr val="C55A11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8214851" y="2994378"/>
            <a:ext cx="3269565" cy="3340054"/>
          </a:xfrm>
          <a:prstGeom prst="roundRect">
            <a:avLst>
              <a:gd fmla="val 16667" name="adj"/>
            </a:avLst>
          </a:prstGeom>
          <a:solidFill>
            <a:srgbClr val="F7CAAC">
              <a:alpha val="80000"/>
            </a:srgbClr>
          </a:solidFill>
          <a:ln cap="flat" cmpd="sng" w="63500">
            <a:solidFill>
              <a:srgbClr val="C55A11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8214852" y="597310"/>
            <a:ext cx="3269565" cy="2138516"/>
          </a:xfrm>
          <a:prstGeom prst="roundRect">
            <a:avLst>
              <a:gd fmla="val 16667" name="adj"/>
            </a:avLst>
          </a:prstGeom>
          <a:solidFill>
            <a:srgbClr val="F7CAAC">
              <a:alpha val="80000"/>
            </a:srgbClr>
          </a:solidFill>
          <a:ln cap="flat" cmpd="sng" w="63500">
            <a:solidFill>
              <a:srgbClr val="C55A11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-139920" y="1985299"/>
            <a:ext cx="3830492" cy="3211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Recycling stops recyclable material  from going into landfills, nature, and our neighborhoods.</a:t>
            </a:r>
            <a:endParaRPr/>
          </a:p>
        </p:txBody>
      </p:sp>
      <p:pic>
        <p:nvPicPr>
          <p:cNvPr id="105" name="Google Shape;10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2425" y="-92559"/>
            <a:ext cx="2918048" cy="2342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of Water Under Blue and White Skies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7719" y="4469984"/>
            <a:ext cx="3167479" cy="2111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3703087" y="1292903"/>
            <a:ext cx="1312784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layground Primary Colors | Vibrant reds and blues along wit… | Flickr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7884" y="2300314"/>
            <a:ext cx="3107148" cy="2068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3703087" y="2830630"/>
            <a:ext cx="1312784" cy="8116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689641" y="4469984"/>
            <a:ext cx="1312784" cy="8116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896429" y="4621125"/>
            <a:ext cx="640080" cy="54864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412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3896429" y="2962146"/>
            <a:ext cx="640080" cy="54864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412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898586" y="1421177"/>
            <a:ext cx="640080" cy="548640"/>
          </a:xfrm>
          <a:prstGeom prst="noSmoking">
            <a:avLst>
              <a:gd fmla="val 18750" name="adj"/>
            </a:avLst>
          </a:prstGeom>
          <a:solidFill>
            <a:srgbClr val="FF0000"/>
          </a:solidFill>
          <a:ln cap="flat" cmpd="sng" w="412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642555" y="519633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8406582" y="692172"/>
            <a:ext cx="310714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less recyclable materials don’t go to the landfill, there is more space for garbage and trash.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377268" y="3211405"/>
            <a:ext cx="310714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less recyclable materials go into our parks, rivers, and oceans, it is safer and cleaner place to spend the day for everyone and every animal.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B3D1EC"/>
            </a:gs>
            <a:gs pos="38000">
              <a:srgbClr val="F6F9FC"/>
            </a:gs>
            <a:gs pos="47000">
              <a:srgbClr val="CCE0F2"/>
            </a:gs>
            <a:gs pos="50000">
              <a:srgbClr val="B3D1EC"/>
            </a:gs>
            <a:gs pos="100000">
              <a:srgbClr val="B3D1EC"/>
            </a:gs>
          </a:gsLst>
          <a:lin ang="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1186184" y="803787"/>
            <a:ext cx="1747684" cy="1673414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 cap="flat" cmpd="sng" w="635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190764" y="3327910"/>
            <a:ext cx="1747684" cy="1673414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 cap="flat" cmpd="sng" w="635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6396796" y="3143244"/>
            <a:ext cx="1747684" cy="1673414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 cap="flat" cmpd="sng" w="635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6319685" y="803787"/>
            <a:ext cx="1747684" cy="1673414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 cap="flat" cmpd="sng" w="635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>
            <p:ph type="ctrTitle"/>
          </p:nvPr>
        </p:nvSpPr>
        <p:spPr>
          <a:xfrm>
            <a:off x="300841" y="390833"/>
            <a:ext cx="6167120" cy="1525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en-US" sz="4800"/>
            </a:br>
            <a:endParaRPr sz="4800"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753" y="3439983"/>
            <a:ext cx="1415705" cy="1449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1448" y="3275428"/>
            <a:ext cx="1418380" cy="140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3382623" y="991819"/>
            <a:ext cx="2743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Straws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take to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to break down.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3384401" y="3318232"/>
            <a:ext cx="274320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Bags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take to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–20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years to break down.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8590433" y="895371"/>
            <a:ext cx="2743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 Cans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take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years to break down.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8590433" y="3318232"/>
            <a:ext cx="2743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Bottles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take </a:t>
            </a: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450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to break down.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6753" y="1074727"/>
            <a:ext cx="1502806" cy="11440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988141" y="5683834"/>
            <a:ext cx="104787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recyclable items like plastic and aluminum go out into nature like our rivers, oceans, and forest, it will stay there for a long time. </a:t>
            </a: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091" y="1008966"/>
            <a:ext cx="581106" cy="1209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1186183" y="803787"/>
            <a:ext cx="8445959" cy="1673414"/>
          </a:xfrm>
          <a:prstGeom prst="roundRect">
            <a:avLst>
              <a:gd fmla="val 16667" name="adj"/>
            </a:avLst>
          </a:prstGeom>
          <a:solidFill>
            <a:schemeClr val="lt1">
              <a:alpha val="80000"/>
            </a:schemeClr>
          </a:solidFill>
          <a:ln cap="flat" cmpd="sng" w="635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ublic Domain Clip Art Image | PET | ID: 13931643611975 ..."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8123" y="4216710"/>
            <a:ext cx="838388" cy="138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0309" y="4482708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996" y="4696792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ycling Arrows Circuit - Free vector graphic on Pixabay" id="143" name="Google Shape;14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9671" y="816543"/>
            <a:ext cx="1420798" cy="138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806" y="4591625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03082" y="4571603"/>
            <a:ext cx="596719" cy="10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9751" y="4781466"/>
            <a:ext cx="1209844" cy="10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96154" y="4437664"/>
            <a:ext cx="466790" cy="905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d Pages Paper - Free vector graphic on Pixabay" id="148" name="Google Shape;14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1781" y="4030918"/>
            <a:ext cx="1303360" cy="138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4493" y="4849192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9683" y="4949973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5746" y="5122947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74933" y="4482708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01537" y="4581473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29964" y="4629730"/>
            <a:ext cx="428685" cy="117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03996" y="4671637"/>
            <a:ext cx="428685" cy="11717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4732371" y="6400609"/>
            <a:ext cx="23522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Aluminum Cans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2679276" y="6060865"/>
            <a:ext cx="18113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Cardboard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10427309" y="6009625"/>
            <a:ext cx="17708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Glass Jars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Bottles 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6962844" y="6070605"/>
            <a:ext cx="21757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Plastic Bottles</a:t>
            </a:r>
            <a:endParaRPr/>
          </a:p>
        </p:txBody>
      </p:sp>
      <p:pic>
        <p:nvPicPr>
          <p:cNvPr descr="Bottle Glass Container - Free vector graphic on Pixabay" id="160" name="Google Shape;160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13552" y="4456645"/>
            <a:ext cx="635612" cy="12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844851" y="4474270"/>
            <a:ext cx="449111" cy="138614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8640819" y="5567583"/>
            <a:ext cx="19329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Milk Carton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917049" y="5692552"/>
            <a:ext cx="132081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Paper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1705255" y="801762"/>
            <a:ext cx="8591163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put our recyclable material in the recycling bin, we can make all of these things from your used recyclable materials.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 rot="5400000">
            <a:off x="1044035" y="2775644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/>
          <p:nvPr/>
        </p:nvSpPr>
        <p:spPr>
          <a:xfrm rot="5400000">
            <a:off x="2927808" y="3364960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/>
          <p:nvPr/>
        </p:nvSpPr>
        <p:spPr>
          <a:xfrm rot="5400000">
            <a:off x="4934231" y="2775644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/>
          <p:nvPr/>
        </p:nvSpPr>
        <p:spPr>
          <a:xfrm rot="5400000">
            <a:off x="6988451" y="3270233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5400000">
            <a:off x="8752684" y="277929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 rot="5400000">
            <a:off x="10694830" y="312426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5400000">
            <a:off x="6988451" y="3270234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5400000">
            <a:off x="8752684" y="277929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 rot="5400000">
            <a:off x="10694830" y="3124263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 rot="5400000">
            <a:off x="4934231" y="277564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 rot="5400000">
            <a:off x="6988451" y="327023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 rot="5400000">
            <a:off x="8752684" y="277929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 rot="5400000">
            <a:off x="10694830" y="3124264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 rot="5400000">
            <a:off x="2927808" y="3364961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 rot="5400000">
            <a:off x="4934231" y="277564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 rot="5400000">
            <a:off x="6988451" y="327023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/>
          <p:nvPr/>
        </p:nvSpPr>
        <p:spPr>
          <a:xfrm rot="5400000">
            <a:off x="8752684" y="2779298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7"/>
          <p:cNvSpPr/>
          <p:nvPr/>
        </p:nvSpPr>
        <p:spPr>
          <a:xfrm rot="5400000">
            <a:off x="10694830" y="312426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/>
          <p:nvPr/>
        </p:nvSpPr>
        <p:spPr>
          <a:xfrm rot="5400000">
            <a:off x="1044035" y="277564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 rot="5400000">
            <a:off x="2927808" y="336496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/>
          <p:nvPr/>
        </p:nvSpPr>
        <p:spPr>
          <a:xfrm rot="5400000">
            <a:off x="4934231" y="277564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 rot="5400000">
            <a:off x="6988451" y="327023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 rot="5400000">
            <a:off x="8752684" y="2779299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/>
          <p:nvPr/>
        </p:nvSpPr>
        <p:spPr>
          <a:xfrm rot="5400000">
            <a:off x="10694830" y="312426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/>
          <p:nvPr/>
        </p:nvSpPr>
        <p:spPr>
          <a:xfrm>
            <a:off x="1059670" y="613475"/>
            <a:ext cx="10072660" cy="5733143"/>
          </a:xfrm>
          <a:prstGeom prst="rect">
            <a:avLst/>
          </a:prstGeom>
          <a:solidFill>
            <a:srgbClr val="DDEAF6">
              <a:alpha val="70980"/>
            </a:srgbClr>
          </a:solidFill>
          <a:ln cap="flat" cmpd="sng" w="44450">
            <a:solidFill>
              <a:srgbClr val="548135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662825" y="586966"/>
            <a:ext cx="54193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BE RECYCLED?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1498137" y="1661397"/>
            <a:ext cx="498522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000"/>
              <a:buFont typeface="Noto Sans Symbols"/>
              <a:buChar char="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Plastic Bottles and Containers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000"/>
              <a:buFont typeface="Noto Sans Symbols"/>
              <a:buChar char="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Milk Cartons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000"/>
              <a:buFont typeface="Noto Sans Symbols"/>
              <a:buChar char="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Metal Cans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000"/>
              <a:buFont typeface="Noto Sans Symbols"/>
              <a:buChar char="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and paper plates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000"/>
              <a:buFont typeface="Noto Sans Symbols"/>
              <a:buChar char="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Glass Jars and Bottles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3000"/>
              <a:buFont typeface="Noto Sans Symbols"/>
              <a:buChar char="✔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Cardboard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6625199" y="1661397"/>
            <a:ext cx="4832824" cy="4484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Waste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 &amp; Vegetable trimmings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Coffee Grounds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Eggshells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Bread and grains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Pine needles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Lawn Clippings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Twigs and branches </a:t>
            </a:r>
            <a:endParaRPr/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51" y="5288835"/>
            <a:ext cx="6583987" cy="1501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ycling Arrows Circuit - Free vector graphic on Pixabay" id="198" name="Google Shape;1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027" y="314845"/>
            <a:ext cx="1420798" cy="138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7FBF4"/>
            </a:gs>
            <a:gs pos="20000">
              <a:srgbClr val="F7FBF4"/>
            </a:gs>
            <a:gs pos="21000">
              <a:srgbClr val="BDDCA8"/>
            </a:gs>
            <a:gs pos="45000">
              <a:srgbClr val="D3E7C5"/>
            </a:gs>
            <a:gs pos="46000">
              <a:srgbClr val="BDDCA8"/>
            </a:gs>
            <a:gs pos="100000">
              <a:srgbClr val="BDDCA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/>
          <p:nvPr/>
        </p:nvSpPr>
        <p:spPr>
          <a:xfrm>
            <a:off x="-1972318" y="-700548"/>
            <a:ext cx="8277662" cy="8045245"/>
          </a:xfrm>
          <a:prstGeom prst="parallelogram">
            <a:avLst>
              <a:gd fmla="val 25000" name="adj"/>
            </a:avLst>
          </a:prstGeom>
          <a:solidFill>
            <a:schemeClr val="lt1">
              <a:alpha val="80000"/>
            </a:schemeClr>
          </a:solidFill>
          <a:ln cap="flat" cmpd="sng" w="85725">
            <a:solidFill>
              <a:srgbClr val="31538F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8840" y="1141100"/>
            <a:ext cx="812001" cy="120244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 txBox="1"/>
          <p:nvPr>
            <p:ph idx="1" type="subTitle"/>
          </p:nvPr>
        </p:nvSpPr>
        <p:spPr>
          <a:xfrm>
            <a:off x="-95982" y="823102"/>
            <a:ext cx="5247411" cy="48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Our garbage companies use recycling trucks that look like garbage trucks to only pick up our recyclables.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Recycling Facilities are where recyclables go to separate paper, plastic, and cardboard into large bundles called bales. Glass is also separated.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A Recycling facility is also called a Material Recovery facility (MRF).</a:t>
            </a:r>
            <a:endParaRPr sz="259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9196" y="433733"/>
            <a:ext cx="4540369" cy="227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8355" y="3980274"/>
            <a:ext cx="3933619" cy="271712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 rot="5400000">
            <a:off x="8312515" y="270989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:\RESOURCE RECOVERY\Recycling Presentation\Images for presentation\MRF sort line3.jpg" id="209" name="Google Shape;209;p19"/>
          <p:cNvPicPr preferRelativeResize="0"/>
          <p:nvPr/>
        </p:nvPicPr>
        <p:blipFill rotWithShape="1">
          <a:blip r:embed="rId6">
            <a:alphaModFix/>
          </a:blip>
          <a:srcRect b="0" l="0" r="-9243" t="0"/>
          <a:stretch/>
        </p:blipFill>
        <p:spPr>
          <a:xfrm>
            <a:off x="9479206" y="3323223"/>
            <a:ext cx="2864755" cy="327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7337" y="967260"/>
            <a:ext cx="2797113" cy="168534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2720007" y="2428404"/>
            <a:ext cx="31561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bales of papers go to the paper mill to be separated by types of paper.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9084966" y="273395"/>
            <a:ext cx="300742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is broken down into smaller pieces and fibers called pulp using a large machine with water, chemicals, and heat. The ink is removed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9812915" y="4392742"/>
            <a:ext cx="23937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fibers go through a screen to remove contaminants and sticky adhesive. 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6170785" y="3334359"/>
            <a:ext cx="287105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pulp goes on a flat object called a conveyor belt and sprayed with water to make the fibers and small pieces stick together. 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2816697" y="3633009"/>
            <a:ext cx="235974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Heated metal rollers will dry out the pulp to make paper. The paper is rolled up. </a:t>
            </a:r>
            <a:endParaRPr/>
          </a:p>
        </p:txBody>
      </p:sp>
      <p:pic>
        <p:nvPicPr>
          <p:cNvPr descr="Lined Pages Paper - Free vector graphic on Pixabay" id="220" name="Google Shape;2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328929">
            <a:off x="183643" y="3927151"/>
            <a:ext cx="1303360" cy="138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d Pages Paper - Free vector graphic on Pixabay" id="221" name="Google Shape;2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35066">
            <a:off x="512420" y="3972101"/>
            <a:ext cx="1303360" cy="138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605" y="1373423"/>
            <a:ext cx="1566780" cy="17061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/>
          <p:nvPr/>
        </p:nvSpPr>
        <p:spPr>
          <a:xfrm rot="-5400000">
            <a:off x="687237" y="2918957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1506" y="716812"/>
            <a:ext cx="2818544" cy="168534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/>
          <p:nvPr/>
        </p:nvSpPr>
        <p:spPr>
          <a:xfrm>
            <a:off x="5531179" y="124739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0"/>
          <p:cNvSpPr/>
          <p:nvPr/>
        </p:nvSpPr>
        <p:spPr>
          <a:xfrm rot="-1277178">
            <a:off x="2156878" y="151179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issue paper - Wikipedia" id="227" name="Google Shape;22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0200" y="4814317"/>
            <a:ext cx="2743200" cy="174268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/>
          <p:nvPr/>
        </p:nvSpPr>
        <p:spPr>
          <a:xfrm rot="-8981984">
            <a:off x="1838192" y="525840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78891" y="4814316"/>
            <a:ext cx="2797113" cy="174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29238" y="2717490"/>
            <a:ext cx="2813258" cy="173123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/>
          <p:nvPr/>
        </p:nvSpPr>
        <p:spPr>
          <a:xfrm rot="10800000">
            <a:off x="5399298" y="5276123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0"/>
          <p:cNvSpPr/>
          <p:nvPr/>
        </p:nvSpPr>
        <p:spPr>
          <a:xfrm rot="8117731">
            <a:off x="8769328" y="433395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 rot="2311139">
            <a:off x="8697942" y="2087001"/>
            <a:ext cx="903108" cy="7818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-63071" y="5618387"/>
            <a:ext cx="20542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paper is made.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-29806" y="72176"/>
            <a:ext cx="263666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Recycled paper from our recycle bin goes to the recycling facility to be separated from other material into large bundles called bales.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3898100" y="55714"/>
            <a:ext cx="55825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 Recycling Cycle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346344" y="380690"/>
            <a:ext cx="26751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Recycled Aluminum goes to the recycling facility to be separated from other and stored into bales. 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9874357" y="857442"/>
            <a:ext cx="23136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aluminum cans are shredded, and plastic are removed. The cans are heated to removed painter and lacquer.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8590935" y="5699916"/>
            <a:ext cx="30797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 chips are melted into large aluminum blocks.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4322123" y="3846547"/>
            <a:ext cx="31551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facility. The blocks are heated and thins out the metal and roll it up into sheets.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764481" y="5708042"/>
            <a:ext cx="23597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aluminum rolls go to are made into can</a:t>
            </a:r>
            <a:endParaRPr/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109" y="3798471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8796" y="4012555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3606" y="3907388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293" y="4164955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3483" y="4265736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546" y="4438710"/>
            <a:ext cx="581106" cy="120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0173" y="1147630"/>
            <a:ext cx="1566780" cy="170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191" y="551075"/>
            <a:ext cx="2204241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9713" y="4753261"/>
            <a:ext cx="3016047" cy="200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68622" y="3918603"/>
            <a:ext cx="3409163" cy="183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62882" y="712347"/>
            <a:ext cx="30114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1"/>
          <p:cNvSpPr txBox="1"/>
          <p:nvPr/>
        </p:nvSpPr>
        <p:spPr>
          <a:xfrm>
            <a:off x="3431614" y="2876442"/>
            <a:ext cx="29200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Bales of aluminum cans go to Aluminum recycling facility. </a:t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 rot="-1227653">
            <a:off x="2592153" y="1417889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5833957" y="1178426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1"/>
          <p:cNvSpPr/>
          <p:nvPr/>
        </p:nvSpPr>
        <p:spPr>
          <a:xfrm rot="5400000">
            <a:off x="8294351" y="2756661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/>
          <p:nvPr/>
        </p:nvSpPr>
        <p:spPr>
          <a:xfrm rot="10800000">
            <a:off x="7345328" y="4902854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/>
          <p:nvPr/>
        </p:nvSpPr>
        <p:spPr>
          <a:xfrm rot="-5400000">
            <a:off x="1382597" y="2949942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1"/>
          <p:cNvSpPr/>
          <p:nvPr/>
        </p:nvSpPr>
        <p:spPr>
          <a:xfrm rot="-9401083">
            <a:off x="2998638" y="4816015"/>
            <a:ext cx="953729" cy="80518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BD0ED"/>
          </a:solidFill>
          <a:ln cap="flat" cmpd="sng" w="53975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3304745" y="10112"/>
            <a:ext cx="55825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 Can Recycling Cycle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