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Tino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Tinos-bold.fntdata"/><Relationship Id="rId10" Type="http://schemas.openxmlformats.org/officeDocument/2006/relationships/slide" Target="slides/slide6.xml"/><Relationship Id="rId21" Type="http://schemas.openxmlformats.org/officeDocument/2006/relationships/font" Target="fonts/Tinos-regular.fntdata"/><Relationship Id="rId13" Type="http://schemas.openxmlformats.org/officeDocument/2006/relationships/slide" Target="slides/slide9.xml"/><Relationship Id="rId24" Type="http://schemas.openxmlformats.org/officeDocument/2006/relationships/font" Target="fonts/Tinos-boldItalic.fntdata"/><Relationship Id="rId12" Type="http://schemas.openxmlformats.org/officeDocument/2006/relationships/slide" Target="slides/slide8.xml"/><Relationship Id="rId23" Type="http://schemas.openxmlformats.org/officeDocument/2006/relationships/font" Target="fonts/Tino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Relationship Id="rId4" Type="http://schemas.openxmlformats.org/officeDocument/2006/relationships/image" Target="../media/image5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48.png"/><Relationship Id="rId13" Type="http://schemas.openxmlformats.org/officeDocument/2006/relationships/image" Target="../media/image50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Relationship Id="rId5" Type="http://schemas.openxmlformats.org/officeDocument/2006/relationships/image" Target="../media/image55.png"/><Relationship Id="rId6" Type="http://schemas.openxmlformats.org/officeDocument/2006/relationships/image" Target="../media/image62.png"/><Relationship Id="rId7" Type="http://schemas.openxmlformats.org/officeDocument/2006/relationships/image" Target="../media/image43.jpg"/><Relationship Id="rId8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jpg"/><Relationship Id="rId4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56.png"/><Relationship Id="rId6" Type="http://schemas.openxmlformats.org/officeDocument/2006/relationships/image" Target="../media/image61.png"/><Relationship Id="rId7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13.png"/><Relationship Id="rId13" Type="http://schemas.openxmlformats.org/officeDocument/2006/relationships/image" Target="../media/image21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5" Type="http://schemas.openxmlformats.org/officeDocument/2006/relationships/image" Target="../media/image19.png"/><Relationship Id="rId14" Type="http://schemas.openxmlformats.org/officeDocument/2006/relationships/image" Target="../media/image36.png"/><Relationship Id="rId17" Type="http://schemas.openxmlformats.org/officeDocument/2006/relationships/image" Target="../media/image22.png"/><Relationship Id="rId16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.png"/><Relationship Id="rId18" Type="http://schemas.openxmlformats.org/officeDocument/2006/relationships/image" Target="../media/image27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8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64.png"/><Relationship Id="rId6" Type="http://schemas.openxmlformats.org/officeDocument/2006/relationships/image" Target="../media/image46.jpg"/><Relationship Id="rId7" Type="http://schemas.openxmlformats.org/officeDocument/2006/relationships/image" Target="../media/image41.jpg"/><Relationship Id="rId8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8D8D8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1630680" y="2349401"/>
            <a:ext cx="8930640" cy="1079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US"/>
              <a:t>Diverting Our Waste</a:t>
            </a:r>
            <a:endParaRPr/>
          </a:p>
        </p:txBody>
      </p:sp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2887579" y="3837053"/>
            <a:ext cx="6416842" cy="1076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Presented by Monterey County Environmental Health Bureau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579" y="60320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1699" y="3837053"/>
            <a:ext cx="2352358" cy="23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52999">
              <a:srgbClr val="D5DBE5"/>
            </a:gs>
            <a:gs pos="77000">
              <a:srgbClr val="B3C6E7"/>
            </a:gs>
            <a:gs pos="100000">
              <a:srgbClr val="C5D3ED"/>
            </a:gs>
          </a:gsLst>
          <a:lin ang="5400000" scaled="0"/>
        </a:gra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0038" y="726670"/>
            <a:ext cx="7946066" cy="586585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2"/>
          <p:cNvSpPr txBox="1"/>
          <p:nvPr/>
        </p:nvSpPr>
        <p:spPr>
          <a:xfrm>
            <a:off x="-1" y="1087057"/>
            <a:ext cx="3819833" cy="3593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a Map of all the places where Garbage, Recyclables, Yard Waste, and Food Waste go in Monterey County</a:t>
            </a:r>
            <a:endParaRPr/>
          </a:p>
        </p:txBody>
      </p:sp>
      <p:pic>
        <p:nvPicPr>
          <p:cNvPr id="264" name="Google Shape;26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794" y="4714677"/>
            <a:ext cx="2640242" cy="159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3"/>
          <p:cNvPicPr preferRelativeResize="0"/>
          <p:nvPr/>
        </p:nvPicPr>
        <p:blipFill rotWithShape="1">
          <a:blip r:embed="rId3">
            <a:alphaModFix amt="90000"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3"/>
          <p:cNvSpPr/>
          <p:nvPr/>
        </p:nvSpPr>
        <p:spPr>
          <a:xfrm>
            <a:off x="0" y="895933"/>
            <a:ext cx="3961331" cy="1325562"/>
          </a:xfrm>
          <a:prstGeom prst="rect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3"/>
          <p:cNvSpPr/>
          <p:nvPr/>
        </p:nvSpPr>
        <p:spPr>
          <a:xfrm>
            <a:off x="287362" y="4707924"/>
            <a:ext cx="3975719" cy="1868138"/>
          </a:xfrm>
          <a:prstGeom prst="rect">
            <a:avLst/>
          </a:prstGeom>
          <a:solidFill>
            <a:schemeClr val="lt2">
              <a:alpha val="8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3"/>
          <p:cNvSpPr txBox="1"/>
          <p:nvPr>
            <p:ph idx="1" type="body"/>
          </p:nvPr>
        </p:nvSpPr>
        <p:spPr>
          <a:xfrm>
            <a:off x="376297" y="4795341"/>
            <a:ext cx="3797847" cy="1706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What a landfill is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How a landfill works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Issues with landfills</a:t>
            </a:r>
            <a:endParaRPr/>
          </a:p>
        </p:txBody>
      </p:sp>
      <p:sp>
        <p:nvSpPr>
          <p:cNvPr id="274" name="Google Shape;274;p23"/>
          <p:cNvSpPr txBox="1"/>
          <p:nvPr>
            <p:ph type="title"/>
          </p:nvPr>
        </p:nvSpPr>
        <p:spPr>
          <a:xfrm>
            <a:off x="177921" y="895933"/>
            <a:ext cx="360548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The next slides will cover: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DDCA8"/>
            </a:gs>
            <a:gs pos="41000">
              <a:srgbClr val="BDDCA8"/>
            </a:gs>
            <a:gs pos="70000">
              <a:srgbClr val="C1BB81"/>
            </a:gs>
            <a:gs pos="100000">
              <a:schemeClr val="dk1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4"/>
          <p:cNvPicPr preferRelativeResize="0"/>
          <p:nvPr/>
        </p:nvPicPr>
        <p:blipFill rotWithShape="1">
          <a:blip r:embed="rId3">
            <a:alphaModFix amt="97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/>
          <p:nvPr/>
        </p:nvSpPr>
        <p:spPr>
          <a:xfrm>
            <a:off x="-9380" y="0"/>
            <a:ext cx="4598362" cy="2595488"/>
          </a:xfrm>
          <a:prstGeom prst="rect">
            <a:avLst/>
          </a:prstGeom>
          <a:solidFill>
            <a:srgbClr val="BFBFBF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Landfill</a:t>
            </a:r>
            <a:endParaRPr/>
          </a:p>
        </p:txBody>
      </p:sp>
      <p:sp>
        <p:nvSpPr>
          <p:cNvPr id="281" name="Google Shape;281;p24"/>
          <p:cNvSpPr/>
          <p:nvPr/>
        </p:nvSpPr>
        <p:spPr>
          <a:xfrm>
            <a:off x="-9381" y="2595488"/>
            <a:ext cx="4598363" cy="4296801"/>
          </a:xfrm>
          <a:prstGeom prst="rect">
            <a:avLst/>
          </a:prstGeom>
          <a:solidFill>
            <a:srgbClr val="BFBFBF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615744" y="2904978"/>
            <a:ext cx="3629465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Landfill is a place where our trash and garbage go to be buried and covered to protect people from piles of rotting smelly trash.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A9BEE4"/>
            </a:gs>
            <a:gs pos="45000">
              <a:srgbClr val="A9BEE4"/>
            </a:gs>
            <a:gs pos="47000">
              <a:srgbClr val="A9BEE4"/>
            </a:gs>
            <a:gs pos="57000">
              <a:srgbClr val="F7CAAC"/>
            </a:gs>
            <a:gs pos="100000">
              <a:srgbClr val="F7CAAC"/>
            </a:gs>
          </a:gsLst>
          <a:lin ang="10800000" scaled="0"/>
        </a:gra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/>
          <p:nvPr/>
        </p:nvSpPr>
        <p:spPr>
          <a:xfrm>
            <a:off x="274320" y="4535842"/>
            <a:ext cx="5181906" cy="1935296"/>
          </a:xfrm>
          <a:prstGeom prst="roundRect">
            <a:avLst>
              <a:gd fmla="val 16667" name="adj"/>
            </a:avLst>
          </a:prstGeom>
          <a:solidFill>
            <a:schemeClr val="lt1">
              <a:alpha val="80000"/>
            </a:schemeClr>
          </a:solidFill>
          <a:ln cap="flat" cmpd="sng" w="82550">
            <a:solidFill>
              <a:srgbClr val="B3C6E7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6506307" y="157829"/>
            <a:ext cx="5261317" cy="2044521"/>
          </a:xfrm>
          <a:prstGeom prst="roundRect">
            <a:avLst>
              <a:gd fmla="val 16667" name="adj"/>
            </a:avLst>
          </a:prstGeom>
          <a:solidFill>
            <a:schemeClr val="lt1">
              <a:alpha val="80000"/>
            </a:schemeClr>
          </a:solidFill>
          <a:ln cap="flat" cmpd="sng" w="82550">
            <a:solidFill>
              <a:srgbClr val="8DA9DB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382" y="4897302"/>
            <a:ext cx="3455885" cy="262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8809" y="4707764"/>
            <a:ext cx="4504445" cy="221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6698" y="3772625"/>
            <a:ext cx="3187241" cy="2416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ying pigeon vector image | Free SVG" id="292" name="Google Shape;29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13870" y="844450"/>
            <a:ext cx="4279088" cy="4279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Mountain Landscape Free Stock Photo - Public Domain Pictures" id="293" name="Google Shape;29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" y="-1"/>
            <a:ext cx="5767288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5"/>
          <p:cNvSpPr txBox="1"/>
          <p:nvPr/>
        </p:nvSpPr>
        <p:spPr>
          <a:xfrm>
            <a:off x="6758809" y="231817"/>
            <a:ext cx="4942178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Landfills stops rats, bugs, other animals, and birds from scavenging and living in the smelly trash. These animals and bugs can make people sick if they bite us.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5"/>
          <p:cNvSpPr txBox="1"/>
          <p:nvPr/>
        </p:nvSpPr>
        <p:spPr>
          <a:xfrm>
            <a:off x="362443" y="4557708"/>
            <a:ext cx="5038237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Landfills stop garbage from making the air smelly.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also keeps garbage from oozing wet stinky dirty water into our rivers, oceans, and water supply.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21288" y="2617382"/>
            <a:ext cx="1273128" cy="80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81094" y="4535842"/>
            <a:ext cx="3187241" cy="241680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5"/>
          <p:cNvSpPr/>
          <p:nvPr/>
        </p:nvSpPr>
        <p:spPr>
          <a:xfrm>
            <a:off x="916428" y="1122218"/>
            <a:ext cx="1716558" cy="1371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>
              <a:alpha val="72941"/>
            </a:scheme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am so happy the water is clean! :D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</p:txBody>
      </p:sp>
      <p:pic>
        <p:nvPicPr>
          <p:cNvPr id="299" name="Google Shape;299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00699" y="4981029"/>
            <a:ext cx="3187241" cy="1876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rbage, Garbage Heap, Waste, Waste Pile, Disposal" id="300" name="Google Shape;300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01611" y="3020320"/>
            <a:ext cx="79248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00+ Free Mice &amp; Mouse Images - Pixabay" id="301" name="Google Shape;301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2474660">
            <a:off x="4931444" y="6073310"/>
            <a:ext cx="2967123" cy="1483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agull,animal,water bird,nature,sea - free image from needpix.com" id="302" name="Google Shape;302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78834" y="2547657"/>
            <a:ext cx="473202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/>
          <p:nvPr/>
        </p:nvSpPr>
        <p:spPr>
          <a:xfrm>
            <a:off x="6829907" y="3821185"/>
            <a:ext cx="780553" cy="736478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41275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6748598" y="6207558"/>
            <a:ext cx="640080" cy="54864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41275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10510872" y="2991362"/>
            <a:ext cx="780553" cy="736478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41275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 Crawling drawing vector clipart image - Free stock photo ..." id="306" name="Google Shape;306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918608" y="3851032"/>
            <a:ext cx="1022252" cy="128450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5"/>
          <p:cNvSpPr/>
          <p:nvPr/>
        </p:nvSpPr>
        <p:spPr>
          <a:xfrm>
            <a:off x="11222063" y="4366291"/>
            <a:ext cx="640080" cy="54864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41275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349443" y="5590941"/>
            <a:ext cx="3103409" cy="123204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5"/>
          <p:cNvSpPr/>
          <p:nvPr/>
        </p:nvSpPr>
        <p:spPr>
          <a:xfrm>
            <a:off x="9919527" y="5963693"/>
            <a:ext cx="780553" cy="736478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41275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/>
          <p:nvPr/>
        </p:nvSpPr>
        <p:spPr>
          <a:xfrm>
            <a:off x="-98474" y="-133642"/>
            <a:ext cx="6039547" cy="7132320"/>
          </a:xfrm>
          <a:prstGeom prst="rect">
            <a:avLst/>
          </a:prstGeom>
          <a:solidFill>
            <a:srgbClr val="A8D08C"/>
          </a:solidFill>
          <a:ln cap="flat" cmpd="sng" w="238125">
            <a:solidFill>
              <a:srgbClr val="C4E0B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677900" cy="397566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6"/>
          <p:cNvSpPr txBox="1"/>
          <p:nvPr/>
        </p:nvSpPr>
        <p:spPr>
          <a:xfrm>
            <a:off x="-383" y="4283847"/>
            <a:ext cx="5772688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what a Landfill looks like when it is full, and all the garbage is covered.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6"/>
          <p:cNvSpPr/>
          <p:nvPr/>
        </p:nvSpPr>
        <p:spPr>
          <a:xfrm rot="10045312">
            <a:off x="2323609" y="3047774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6"/>
          <p:cNvSpPr/>
          <p:nvPr/>
        </p:nvSpPr>
        <p:spPr>
          <a:xfrm>
            <a:off x="6250929" y="1720840"/>
            <a:ext cx="580422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Landfill takes up a lot of space.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hard to make a new landfill because professionals must find a new big place to build it on and this process takes a long time to design.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5301" y="3975664"/>
            <a:ext cx="2165992" cy="224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EFBF1"/>
            </a:gs>
            <a:gs pos="74000">
              <a:srgbClr val="FFE28B"/>
            </a:gs>
            <a:gs pos="83000">
              <a:srgbClr val="FFE28B"/>
            </a:gs>
            <a:gs pos="100000">
              <a:srgbClr val="FEEBB2"/>
            </a:gs>
          </a:gsLst>
          <a:lin ang="16200000" scaled="0"/>
        </a:gra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8100" y="2335237"/>
            <a:ext cx="5665516" cy="454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7"/>
          <p:cNvSpPr txBox="1"/>
          <p:nvPr/>
        </p:nvSpPr>
        <p:spPr>
          <a:xfrm>
            <a:off x="4393322" y="1084307"/>
            <a:ext cx="6662537" cy="6432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Garbage and trash pile up more and more in the Landfill until it becomes full.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 Landfill is full, Garbage and Trash can no longer go there to be buried.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reusable material, Recycling and composting helps reduce the amount of garbage that go to the landfill, so it takes longer to fill the landfill.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5378" y="6137847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902" y="6133489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5378" y="6129131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9275" y="6121462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4247" y="6112116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6922" y="6147282"/>
            <a:ext cx="7905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52149" y="6099439"/>
            <a:ext cx="7905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4452" y="6473214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7815" y="6458724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741" y="6278573"/>
            <a:ext cx="6874524" cy="58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97471" y="6158515"/>
            <a:ext cx="3048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9068" y="6239022"/>
            <a:ext cx="933450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7"/>
          <p:cNvSpPr/>
          <p:nvPr/>
        </p:nvSpPr>
        <p:spPr>
          <a:xfrm>
            <a:off x="4621974" y="6270498"/>
            <a:ext cx="704189" cy="390943"/>
          </a:xfrm>
          <a:custGeom>
            <a:rect b="b" l="l" r="r" t="t"/>
            <a:pathLst>
              <a:path extrusionOk="0" h="390943" w="704189">
                <a:moveTo>
                  <a:pt x="590843" y="21101"/>
                </a:moveTo>
                <a:cubicBezTo>
                  <a:pt x="558018" y="25790"/>
                  <a:pt x="525362" y="31870"/>
                  <a:pt x="492369" y="35169"/>
                </a:cubicBezTo>
                <a:cubicBezTo>
                  <a:pt x="415198" y="42886"/>
                  <a:pt x="230464" y="47353"/>
                  <a:pt x="175846" y="49236"/>
                </a:cubicBezTo>
                <a:cubicBezTo>
                  <a:pt x="171157" y="63304"/>
                  <a:pt x="164686" y="76899"/>
                  <a:pt x="161778" y="91440"/>
                </a:cubicBezTo>
                <a:cubicBezTo>
                  <a:pt x="159433" y="103163"/>
                  <a:pt x="160675" y="116229"/>
                  <a:pt x="154744" y="126609"/>
                </a:cubicBezTo>
                <a:cubicBezTo>
                  <a:pt x="148328" y="137837"/>
                  <a:pt x="123371" y="144100"/>
                  <a:pt x="112541" y="147710"/>
                </a:cubicBezTo>
                <a:cubicBezTo>
                  <a:pt x="95009" y="160860"/>
                  <a:pt x="78387" y="168450"/>
                  <a:pt x="70338" y="189913"/>
                </a:cubicBezTo>
                <a:cubicBezTo>
                  <a:pt x="66140" y="201107"/>
                  <a:pt x="64995" y="213248"/>
                  <a:pt x="63304" y="225083"/>
                </a:cubicBezTo>
                <a:cubicBezTo>
                  <a:pt x="57958" y="262509"/>
                  <a:pt x="61192" y="301758"/>
                  <a:pt x="49237" y="337624"/>
                </a:cubicBezTo>
                <a:cubicBezTo>
                  <a:pt x="46892" y="344658"/>
                  <a:pt x="46835" y="352936"/>
                  <a:pt x="42203" y="358726"/>
                </a:cubicBezTo>
                <a:cubicBezTo>
                  <a:pt x="32288" y="371120"/>
                  <a:pt x="13899" y="375194"/>
                  <a:pt x="0" y="379827"/>
                </a:cubicBezTo>
                <a:cubicBezTo>
                  <a:pt x="7034" y="382172"/>
                  <a:pt x="13687" y="386861"/>
                  <a:pt x="21101" y="386861"/>
                </a:cubicBezTo>
                <a:cubicBezTo>
                  <a:pt x="142826" y="386861"/>
                  <a:pt x="233929" y="402419"/>
                  <a:pt x="337624" y="372793"/>
                </a:cubicBezTo>
                <a:cubicBezTo>
                  <a:pt x="344753" y="370756"/>
                  <a:pt x="351692" y="368104"/>
                  <a:pt x="358726" y="365760"/>
                </a:cubicBezTo>
                <a:cubicBezTo>
                  <a:pt x="365760" y="358726"/>
                  <a:pt x="371550" y="350176"/>
                  <a:pt x="379827" y="344658"/>
                </a:cubicBezTo>
                <a:cubicBezTo>
                  <a:pt x="385996" y="340545"/>
                  <a:pt x="393776" y="339575"/>
                  <a:pt x="400929" y="337624"/>
                </a:cubicBezTo>
                <a:cubicBezTo>
                  <a:pt x="419582" y="332537"/>
                  <a:pt x="438858" y="329670"/>
                  <a:pt x="457200" y="323556"/>
                </a:cubicBezTo>
                <a:lnTo>
                  <a:pt x="499403" y="309489"/>
                </a:lnTo>
                <a:lnTo>
                  <a:pt x="520504" y="302455"/>
                </a:lnTo>
                <a:cubicBezTo>
                  <a:pt x="527538" y="295421"/>
                  <a:pt x="532910" y="286184"/>
                  <a:pt x="541606" y="281353"/>
                </a:cubicBezTo>
                <a:cubicBezTo>
                  <a:pt x="568342" y="266500"/>
                  <a:pt x="604008" y="264400"/>
                  <a:pt x="633046" y="260252"/>
                </a:cubicBezTo>
                <a:cubicBezTo>
                  <a:pt x="642379" y="254029"/>
                  <a:pt x="671756" y="236437"/>
                  <a:pt x="675249" y="225083"/>
                </a:cubicBezTo>
                <a:cubicBezTo>
                  <a:pt x="682179" y="202562"/>
                  <a:pt x="678951" y="178070"/>
                  <a:pt x="682283" y="154744"/>
                </a:cubicBezTo>
                <a:cubicBezTo>
                  <a:pt x="683650" y="145174"/>
                  <a:pt x="687421" y="136088"/>
                  <a:pt x="689317" y="126609"/>
                </a:cubicBezTo>
                <a:cubicBezTo>
                  <a:pt x="694458" y="100904"/>
                  <a:pt x="700489" y="75289"/>
                  <a:pt x="703384" y="49236"/>
                </a:cubicBezTo>
                <a:cubicBezTo>
                  <a:pt x="705196" y="32924"/>
                  <a:pt x="703384" y="16412"/>
                  <a:pt x="703384" y="0"/>
                </a:cubicBezTo>
              </a:path>
            </a:pathLst>
          </a:cu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3645350" y="6339262"/>
            <a:ext cx="704189" cy="390943"/>
          </a:xfrm>
          <a:custGeom>
            <a:rect b="b" l="l" r="r" t="t"/>
            <a:pathLst>
              <a:path extrusionOk="0" h="390943" w="704189">
                <a:moveTo>
                  <a:pt x="590843" y="21101"/>
                </a:moveTo>
                <a:cubicBezTo>
                  <a:pt x="558018" y="25790"/>
                  <a:pt x="525362" y="31870"/>
                  <a:pt x="492369" y="35169"/>
                </a:cubicBezTo>
                <a:cubicBezTo>
                  <a:pt x="415198" y="42886"/>
                  <a:pt x="230464" y="47353"/>
                  <a:pt x="175846" y="49236"/>
                </a:cubicBezTo>
                <a:cubicBezTo>
                  <a:pt x="171157" y="63304"/>
                  <a:pt x="164686" y="76899"/>
                  <a:pt x="161778" y="91440"/>
                </a:cubicBezTo>
                <a:cubicBezTo>
                  <a:pt x="159433" y="103163"/>
                  <a:pt x="160675" y="116229"/>
                  <a:pt x="154744" y="126609"/>
                </a:cubicBezTo>
                <a:cubicBezTo>
                  <a:pt x="148328" y="137837"/>
                  <a:pt x="123371" y="144100"/>
                  <a:pt x="112541" y="147710"/>
                </a:cubicBezTo>
                <a:cubicBezTo>
                  <a:pt x="95009" y="160860"/>
                  <a:pt x="78387" y="168450"/>
                  <a:pt x="70338" y="189913"/>
                </a:cubicBezTo>
                <a:cubicBezTo>
                  <a:pt x="66140" y="201107"/>
                  <a:pt x="64995" y="213248"/>
                  <a:pt x="63304" y="225083"/>
                </a:cubicBezTo>
                <a:cubicBezTo>
                  <a:pt x="57958" y="262509"/>
                  <a:pt x="61192" y="301758"/>
                  <a:pt x="49237" y="337624"/>
                </a:cubicBezTo>
                <a:cubicBezTo>
                  <a:pt x="46892" y="344658"/>
                  <a:pt x="46835" y="352936"/>
                  <a:pt x="42203" y="358726"/>
                </a:cubicBezTo>
                <a:cubicBezTo>
                  <a:pt x="32288" y="371120"/>
                  <a:pt x="13899" y="375194"/>
                  <a:pt x="0" y="379827"/>
                </a:cubicBezTo>
                <a:cubicBezTo>
                  <a:pt x="7034" y="382172"/>
                  <a:pt x="13687" y="386861"/>
                  <a:pt x="21101" y="386861"/>
                </a:cubicBezTo>
                <a:cubicBezTo>
                  <a:pt x="142826" y="386861"/>
                  <a:pt x="233929" y="402419"/>
                  <a:pt x="337624" y="372793"/>
                </a:cubicBezTo>
                <a:cubicBezTo>
                  <a:pt x="344753" y="370756"/>
                  <a:pt x="351692" y="368104"/>
                  <a:pt x="358726" y="365760"/>
                </a:cubicBezTo>
                <a:cubicBezTo>
                  <a:pt x="365760" y="358726"/>
                  <a:pt x="371550" y="350176"/>
                  <a:pt x="379827" y="344658"/>
                </a:cubicBezTo>
                <a:cubicBezTo>
                  <a:pt x="385996" y="340545"/>
                  <a:pt x="393776" y="339575"/>
                  <a:pt x="400929" y="337624"/>
                </a:cubicBezTo>
                <a:cubicBezTo>
                  <a:pt x="419582" y="332537"/>
                  <a:pt x="438858" y="329670"/>
                  <a:pt x="457200" y="323556"/>
                </a:cubicBezTo>
                <a:lnTo>
                  <a:pt x="499403" y="309489"/>
                </a:lnTo>
                <a:lnTo>
                  <a:pt x="520504" y="302455"/>
                </a:lnTo>
                <a:cubicBezTo>
                  <a:pt x="527538" y="295421"/>
                  <a:pt x="532910" y="286184"/>
                  <a:pt x="541606" y="281353"/>
                </a:cubicBezTo>
                <a:cubicBezTo>
                  <a:pt x="568342" y="266500"/>
                  <a:pt x="604008" y="264400"/>
                  <a:pt x="633046" y="260252"/>
                </a:cubicBezTo>
                <a:cubicBezTo>
                  <a:pt x="642379" y="254029"/>
                  <a:pt x="671756" y="236437"/>
                  <a:pt x="675249" y="225083"/>
                </a:cubicBezTo>
                <a:cubicBezTo>
                  <a:pt x="682179" y="202562"/>
                  <a:pt x="678951" y="178070"/>
                  <a:pt x="682283" y="154744"/>
                </a:cubicBezTo>
                <a:cubicBezTo>
                  <a:pt x="683650" y="145174"/>
                  <a:pt x="687421" y="136088"/>
                  <a:pt x="689317" y="126609"/>
                </a:cubicBezTo>
                <a:cubicBezTo>
                  <a:pt x="694458" y="100904"/>
                  <a:pt x="700489" y="75289"/>
                  <a:pt x="703384" y="49236"/>
                </a:cubicBezTo>
                <a:cubicBezTo>
                  <a:pt x="705196" y="32924"/>
                  <a:pt x="703384" y="16412"/>
                  <a:pt x="703384" y="0"/>
                </a:cubicBezTo>
              </a:path>
            </a:pathLst>
          </a:cu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7"/>
          <p:cNvSpPr/>
          <p:nvPr/>
        </p:nvSpPr>
        <p:spPr>
          <a:xfrm>
            <a:off x="9165958" y="5909484"/>
            <a:ext cx="704189" cy="390943"/>
          </a:xfrm>
          <a:custGeom>
            <a:rect b="b" l="l" r="r" t="t"/>
            <a:pathLst>
              <a:path extrusionOk="0" h="390943" w="704189">
                <a:moveTo>
                  <a:pt x="590843" y="21101"/>
                </a:moveTo>
                <a:cubicBezTo>
                  <a:pt x="558018" y="25790"/>
                  <a:pt x="525362" y="31870"/>
                  <a:pt x="492369" y="35169"/>
                </a:cubicBezTo>
                <a:cubicBezTo>
                  <a:pt x="415198" y="42886"/>
                  <a:pt x="230464" y="47353"/>
                  <a:pt x="175846" y="49236"/>
                </a:cubicBezTo>
                <a:cubicBezTo>
                  <a:pt x="171157" y="63304"/>
                  <a:pt x="164686" y="76899"/>
                  <a:pt x="161778" y="91440"/>
                </a:cubicBezTo>
                <a:cubicBezTo>
                  <a:pt x="159433" y="103163"/>
                  <a:pt x="160675" y="116229"/>
                  <a:pt x="154744" y="126609"/>
                </a:cubicBezTo>
                <a:cubicBezTo>
                  <a:pt x="148328" y="137837"/>
                  <a:pt x="123371" y="144100"/>
                  <a:pt x="112541" y="147710"/>
                </a:cubicBezTo>
                <a:cubicBezTo>
                  <a:pt x="95009" y="160860"/>
                  <a:pt x="78387" y="168450"/>
                  <a:pt x="70338" y="189913"/>
                </a:cubicBezTo>
                <a:cubicBezTo>
                  <a:pt x="66140" y="201107"/>
                  <a:pt x="64995" y="213248"/>
                  <a:pt x="63304" y="225083"/>
                </a:cubicBezTo>
                <a:cubicBezTo>
                  <a:pt x="57958" y="262509"/>
                  <a:pt x="61192" y="301758"/>
                  <a:pt x="49237" y="337624"/>
                </a:cubicBezTo>
                <a:cubicBezTo>
                  <a:pt x="46892" y="344658"/>
                  <a:pt x="46835" y="352936"/>
                  <a:pt x="42203" y="358726"/>
                </a:cubicBezTo>
                <a:cubicBezTo>
                  <a:pt x="32288" y="371120"/>
                  <a:pt x="13899" y="375194"/>
                  <a:pt x="0" y="379827"/>
                </a:cubicBezTo>
                <a:cubicBezTo>
                  <a:pt x="7034" y="382172"/>
                  <a:pt x="13687" y="386861"/>
                  <a:pt x="21101" y="386861"/>
                </a:cubicBezTo>
                <a:cubicBezTo>
                  <a:pt x="142826" y="386861"/>
                  <a:pt x="233929" y="402419"/>
                  <a:pt x="337624" y="372793"/>
                </a:cubicBezTo>
                <a:cubicBezTo>
                  <a:pt x="344753" y="370756"/>
                  <a:pt x="351692" y="368104"/>
                  <a:pt x="358726" y="365760"/>
                </a:cubicBezTo>
                <a:cubicBezTo>
                  <a:pt x="365760" y="358726"/>
                  <a:pt x="371550" y="350176"/>
                  <a:pt x="379827" y="344658"/>
                </a:cubicBezTo>
                <a:cubicBezTo>
                  <a:pt x="385996" y="340545"/>
                  <a:pt x="393776" y="339575"/>
                  <a:pt x="400929" y="337624"/>
                </a:cubicBezTo>
                <a:cubicBezTo>
                  <a:pt x="419582" y="332537"/>
                  <a:pt x="438858" y="329670"/>
                  <a:pt x="457200" y="323556"/>
                </a:cubicBezTo>
                <a:lnTo>
                  <a:pt x="499403" y="309489"/>
                </a:lnTo>
                <a:lnTo>
                  <a:pt x="520504" y="302455"/>
                </a:lnTo>
                <a:cubicBezTo>
                  <a:pt x="527538" y="295421"/>
                  <a:pt x="532910" y="286184"/>
                  <a:pt x="541606" y="281353"/>
                </a:cubicBezTo>
                <a:cubicBezTo>
                  <a:pt x="568342" y="266500"/>
                  <a:pt x="604008" y="264400"/>
                  <a:pt x="633046" y="260252"/>
                </a:cubicBezTo>
                <a:cubicBezTo>
                  <a:pt x="642379" y="254029"/>
                  <a:pt x="671756" y="236437"/>
                  <a:pt x="675249" y="225083"/>
                </a:cubicBezTo>
                <a:cubicBezTo>
                  <a:pt x="682179" y="202562"/>
                  <a:pt x="678951" y="178070"/>
                  <a:pt x="682283" y="154744"/>
                </a:cubicBezTo>
                <a:cubicBezTo>
                  <a:pt x="683650" y="145174"/>
                  <a:pt x="687421" y="136088"/>
                  <a:pt x="689317" y="126609"/>
                </a:cubicBezTo>
                <a:cubicBezTo>
                  <a:pt x="694458" y="100904"/>
                  <a:pt x="700489" y="75289"/>
                  <a:pt x="703384" y="49236"/>
                </a:cubicBezTo>
                <a:cubicBezTo>
                  <a:pt x="705196" y="32924"/>
                  <a:pt x="703384" y="16412"/>
                  <a:pt x="703384" y="0"/>
                </a:cubicBezTo>
              </a:path>
            </a:pathLst>
          </a:cu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75975" y="5841018"/>
            <a:ext cx="7905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24668" y="5785011"/>
            <a:ext cx="769031" cy="39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93699" y="5689864"/>
            <a:ext cx="904605" cy="46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03236" y="6097587"/>
            <a:ext cx="2505324" cy="58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/>
          <p:nvPr/>
        </p:nvSpPr>
        <p:spPr>
          <a:xfrm>
            <a:off x="-1828800" y="-866775"/>
            <a:ext cx="9067800" cy="8477250"/>
          </a:xfrm>
          <a:prstGeom prst="ellipse">
            <a:avLst/>
          </a:prstGeom>
          <a:solidFill>
            <a:srgbClr val="F7CAAC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8"/>
          <p:cNvSpPr txBox="1"/>
          <p:nvPr/>
        </p:nvSpPr>
        <p:spPr>
          <a:xfrm>
            <a:off x="1628775" y="561975"/>
            <a:ext cx="94297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1 has been completed.</a:t>
            </a:r>
            <a:r>
              <a:rPr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8"/>
          <p:cNvSpPr txBox="1"/>
          <p:nvPr/>
        </p:nvSpPr>
        <p:spPr>
          <a:xfrm>
            <a:off x="2324100" y="5172075"/>
            <a:ext cx="803910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Exit and Move on to Part 2 Recycling.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7425" y="2211574"/>
            <a:ext cx="3171825" cy="268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39150" y="2181225"/>
            <a:ext cx="1924050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A bowl of salad&#10;&#10;Description automatically generated" id="97" name="Google Shape;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0" y="0"/>
            <a:ext cx="12192000" cy="68580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1663667" y="386003"/>
            <a:ext cx="9135408" cy="6283583"/>
          </a:xfrm>
          <a:prstGeom prst="rect">
            <a:avLst/>
          </a:prstGeom>
          <a:solidFill>
            <a:schemeClr val="lt1">
              <a:alpha val="8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1661717" y="782732"/>
            <a:ext cx="8989594" cy="105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Power Point is a 5-part Series: </a:t>
            </a:r>
            <a:endParaRPr b="0" sz="4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1" sz="4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1" sz="4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1999411" y="1643138"/>
            <a:ext cx="7208956" cy="1510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200"/>
              <a:buFont typeface="Arial"/>
              <a:buChar char="•"/>
            </a:pPr>
            <a:r>
              <a:rPr b="1" lang="en-US" sz="3200" u="non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  Solid Waste</a:t>
            </a:r>
            <a:endParaRPr b="1" sz="3200" u="none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waste and where they go</a:t>
            </a:r>
            <a:endParaRPr b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 landfill is</a:t>
            </a:r>
            <a:endParaRPr b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sz="3200" u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sz="2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sz="2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sz="2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sz="2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7781925" y="5934075"/>
            <a:ext cx="31051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use arrows to navigate through the power point. </a:t>
            </a:r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53450" y="5391468"/>
            <a:ext cx="1162050" cy="542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1933575" y="2962275"/>
            <a:ext cx="675322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Recycling</a:t>
            </a:r>
            <a:r>
              <a:rPr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recyclables after collection 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1933575" y="3914775"/>
            <a:ext cx="702945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Composting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it's important to compost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924050" y="5076825"/>
            <a:ext cx="63817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Illegal Dumping &amp; Litter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2000250" y="5848350"/>
            <a:ext cx="27432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7CAAC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/>
        </p:nvSpPr>
        <p:spPr>
          <a:xfrm>
            <a:off x="228600" y="2743200"/>
            <a:ext cx="60198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1: Solid Waste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121920"/>
            <a:ext cx="10125075" cy="661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104775" y="641985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BE4D4"/>
            </a:gs>
            <a:gs pos="100000">
              <a:srgbClr val="FBE4D4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type="title"/>
          </p:nvPr>
        </p:nvSpPr>
        <p:spPr>
          <a:xfrm>
            <a:off x="497416" y="526380"/>
            <a:ext cx="4489729" cy="1539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The next slides will cover:</a:t>
            </a:r>
            <a:endParaRPr/>
          </a:p>
        </p:txBody>
      </p:sp>
      <p:sp>
        <p:nvSpPr>
          <p:cNvPr id="119" name="Google Shape;119;p16"/>
          <p:cNvSpPr txBox="1"/>
          <p:nvPr>
            <p:ph idx="1" type="body"/>
          </p:nvPr>
        </p:nvSpPr>
        <p:spPr>
          <a:xfrm>
            <a:off x="409242" y="2363364"/>
            <a:ext cx="4577903" cy="4324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What waste is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Types of waste</a:t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Where each type of waste goes</a:t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What a landfill is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How a landfill works</a:t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Issues with landfills</a:t>
            </a:r>
            <a:endParaRPr sz="3200"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933" y="1189162"/>
            <a:ext cx="6392724" cy="479454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/>
          <p:nvPr/>
        </p:nvSpPr>
        <p:spPr>
          <a:xfrm>
            <a:off x="8266859" y="1456267"/>
            <a:ext cx="826341" cy="301890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6127899" y="2152660"/>
            <a:ext cx="786328" cy="297495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9947239" y="2065868"/>
            <a:ext cx="737694" cy="297496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A9BEE4"/>
            </a:gs>
            <a:gs pos="45000">
              <a:srgbClr val="A9BEE4"/>
            </a:gs>
            <a:gs pos="52999">
              <a:srgbClr val="F5F7FC"/>
            </a:gs>
            <a:gs pos="100000">
              <a:srgbClr val="C5D3E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/>
        </p:nvSpPr>
        <p:spPr>
          <a:xfrm>
            <a:off x="1270798" y="457505"/>
            <a:ext cx="96504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These are the steps to stop making more waste.  </a:t>
            </a:r>
            <a:endParaRPr/>
          </a:p>
        </p:txBody>
      </p:sp>
      <p:sp>
        <p:nvSpPr>
          <p:cNvPr id="129" name="Google Shape;129;p17"/>
          <p:cNvSpPr txBox="1"/>
          <p:nvPr/>
        </p:nvSpPr>
        <p:spPr>
          <a:xfrm>
            <a:off x="532932" y="1601091"/>
            <a:ext cx="2434659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Reducing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2908219" y="1650576"/>
            <a:ext cx="422419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amount of waste produced.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/>
          <p:nvPr/>
        </p:nvSpPr>
        <p:spPr>
          <a:xfrm rot="5400000">
            <a:off x="577812" y="2250173"/>
            <a:ext cx="336589" cy="375858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dk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035009" y="2497835"/>
            <a:ext cx="2487954" cy="523220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Reusing</a:t>
            </a:r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3522963" y="2541780"/>
            <a:ext cx="61728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materials repeatedly like reusable water bottles. </a:t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 rot="5400000">
            <a:off x="1054643" y="3144808"/>
            <a:ext cx="336589" cy="375858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dk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1486825" y="3412345"/>
            <a:ext cx="2328074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Recycling</a:t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3759511" y="3450067"/>
            <a:ext cx="461759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materials to make new products.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7"/>
          <p:cNvSpPr/>
          <p:nvPr/>
        </p:nvSpPr>
        <p:spPr>
          <a:xfrm rot="5400000">
            <a:off x="2061605" y="4945869"/>
            <a:ext cx="336589" cy="375858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dk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016959" y="4297326"/>
            <a:ext cx="2372015" cy="523220"/>
          </a:xfrm>
          <a:prstGeom prst="rect">
            <a:avLst/>
          </a:prstGeom>
          <a:solidFill>
            <a:srgbClr val="D4D03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Composting</a:t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4388974" y="4358881"/>
            <a:ext cx="57133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scraps or yard waste to make compost.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2555035" y="5144840"/>
            <a:ext cx="2328074" cy="5232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Disposing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4936499" y="5206247"/>
            <a:ext cx="419742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garbage and trash at the landfill. </a:t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 rot="5400000">
            <a:off x="1520107" y="4045793"/>
            <a:ext cx="358100" cy="371183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dk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7FBF4"/>
            </a:gs>
            <a:gs pos="43000">
              <a:srgbClr val="F7FBF4"/>
            </a:gs>
            <a:gs pos="52999">
              <a:srgbClr val="D3E7C5"/>
            </a:gs>
            <a:gs pos="71000">
              <a:srgbClr val="BDDCA8"/>
            </a:gs>
            <a:gs pos="73000">
              <a:srgbClr val="BDDCA8"/>
            </a:gs>
            <a:gs pos="100000">
              <a:srgbClr val="BDDCA8"/>
            </a:gs>
          </a:gsLst>
          <a:lin ang="10800000" scaled="0"/>
        </a:gra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/>
          <p:nvPr>
            <p:ph type="title"/>
          </p:nvPr>
        </p:nvSpPr>
        <p:spPr>
          <a:xfrm>
            <a:off x="228601" y="367604"/>
            <a:ext cx="7377415" cy="730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We all generate waste everyday</a:t>
            </a:r>
            <a:endParaRPr/>
          </a:p>
        </p:txBody>
      </p:sp>
      <p:sp>
        <p:nvSpPr>
          <p:cNvPr id="148" name="Google Shape;148;p18"/>
          <p:cNvSpPr txBox="1"/>
          <p:nvPr>
            <p:ph idx="1" type="body"/>
          </p:nvPr>
        </p:nvSpPr>
        <p:spPr>
          <a:xfrm>
            <a:off x="371475" y="1133170"/>
            <a:ext cx="7643812" cy="18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Waste is material we can’t use anymore so it gets thrown away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Lots of things in our lives become some kind of waste after we use it, like: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950" y="3241389"/>
            <a:ext cx="1417070" cy="186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5051" y="367604"/>
            <a:ext cx="1426370" cy="217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2800" y="4297569"/>
            <a:ext cx="2181304" cy="161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/>
          <p:nvPr/>
        </p:nvSpPr>
        <p:spPr>
          <a:xfrm>
            <a:off x="610079" y="5145208"/>
            <a:ext cx="15719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Empty juice box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9597584" y="2490143"/>
            <a:ext cx="218130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Takeout containers from restaurants</a:t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9552089" y="5836046"/>
            <a:ext cx="21813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Packaging for toys</a:t>
            </a:r>
            <a:endParaRPr/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11020" y="3094507"/>
            <a:ext cx="2284766" cy="99046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/>
        </p:nvSpPr>
        <p:spPr>
          <a:xfrm>
            <a:off x="3136682" y="4097514"/>
            <a:ext cx="20334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Candy wrappers</a:t>
            </a:r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38163" y="4776921"/>
            <a:ext cx="2418822" cy="144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7285164" y="4398894"/>
            <a:ext cx="19261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Empty chip bag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4456922" y="6236156"/>
            <a:ext cx="21813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paper towels</a:t>
            </a:r>
            <a:endParaRPr/>
          </a:p>
        </p:txBody>
      </p:sp>
      <p:pic>
        <p:nvPicPr>
          <p:cNvPr id="160" name="Google Shape;16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39166" y="2722278"/>
            <a:ext cx="1505121" cy="1680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/>
          <p:nvPr/>
        </p:nvSpPr>
        <p:spPr>
          <a:xfrm>
            <a:off x="51853" y="801979"/>
            <a:ext cx="2952676" cy="5964580"/>
          </a:xfrm>
          <a:prstGeom prst="roundRect">
            <a:avLst>
              <a:gd fmla="val 16667" name="adj"/>
            </a:avLst>
          </a:prstGeom>
          <a:solidFill>
            <a:srgbClr val="C2A0F8">
              <a:alpha val="68627"/>
            </a:srgbClr>
          </a:solidFill>
          <a:ln cap="flat" cmpd="sng" w="82550">
            <a:solidFill>
              <a:srgbClr val="BBD6EE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3097276" y="826181"/>
            <a:ext cx="2952676" cy="5964580"/>
          </a:xfrm>
          <a:prstGeom prst="roundRect">
            <a:avLst>
              <a:gd fmla="val 16667" name="adj"/>
            </a:avLst>
          </a:prstGeom>
          <a:solidFill>
            <a:srgbClr val="C55A11">
              <a:alpha val="68627"/>
            </a:srgbClr>
          </a:solidFill>
          <a:ln cap="flat" cmpd="sng" w="82550">
            <a:solidFill>
              <a:srgbClr val="BBD6EE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6144469" y="801485"/>
            <a:ext cx="2952676" cy="5964580"/>
          </a:xfrm>
          <a:prstGeom prst="roundRect">
            <a:avLst>
              <a:gd fmla="val 16667" name="adj"/>
            </a:avLst>
          </a:prstGeom>
          <a:solidFill>
            <a:srgbClr val="9CC2E5">
              <a:alpha val="80000"/>
            </a:srgbClr>
          </a:solidFill>
          <a:ln cap="flat" cmpd="sng" w="82550">
            <a:solidFill>
              <a:srgbClr val="BBD6EE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9"/>
          <p:cNvSpPr/>
          <p:nvPr/>
        </p:nvSpPr>
        <p:spPr>
          <a:xfrm>
            <a:off x="9194008" y="801979"/>
            <a:ext cx="2952676" cy="5964580"/>
          </a:xfrm>
          <a:prstGeom prst="roundRect">
            <a:avLst>
              <a:gd fmla="val 16667" name="adj"/>
            </a:avLst>
          </a:prstGeom>
          <a:solidFill>
            <a:srgbClr val="A8D08C">
              <a:alpha val="80000"/>
            </a:srgbClr>
          </a:solidFill>
          <a:ln cap="flat" cmpd="sng" w="82550">
            <a:solidFill>
              <a:srgbClr val="BBD6EE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3709798" y="-72456"/>
            <a:ext cx="10075606" cy="730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Types of Waste</a:t>
            </a:r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709" y="3849064"/>
            <a:ext cx="1640602" cy="203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4227" y="3967262"/>
            <a:ext cx="2196374" cy="19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16327" y="3967324"/>
            <a:ext cx="1743701" cy="20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847058">
            <a:off x="8178431" y="1353597"/>
            <a:ext cx="475056" cy="8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76141">
            <a:off x="6602878" y="943840"/>
            <a:ext cx="585924" cy="135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02096" y="1317429"/>
            <a:ext cx="661553" cy="78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60297">
            <a:off x="10451973" y="1459249"/>
            <a:ext cx="1391318" cy="77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632817">
            <a:off x="9669664" y="1413024"/>
            <a:ext cx="540419" cy="71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526742">
            <a:off x="1620674" y="1148349"/>
            <a:ext cx="706507" cy="75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25237" y="1708258"/>
            <a:ext cx="602544" cy="60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2009703">
            <a:off x="173659" y="1265036"/>
            <a:ext cx="1386182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762862">
            <a:off x="3450745" y="1145104"/>
            <a:ext cx="1162239" cy="99273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187234" y="2308500"/>
            <a:ext cx="268191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Garbage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any waste that is not yard waste, recyclable, or compostable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6461166" y="2292651"/>
            <a:ext cx="234249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Recycling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for waste that can be changed into other materials</a:t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9431746" y="2237269"/>
            <a:ext cx="245939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waste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uneaten food or inedible scraps from food preparation </a:t>
            </a:r>
            <a:endParaRPr/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2676" y="3876679"/>
            <a:ext cx="1743701" cy="20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3575609" y="2292651"/>
            <a:ext cx="210150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Yard waste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leaves, branches, and plant trimmings 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3976859" y="4462861"/>
            <a:ext cx="11753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Yard Waste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10113878" y="4703493"/>
            <a:ext cx="11753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Compost</a:t>
            </a:r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675614">
            <a:off x="4605672" y="1600033"/>
            <a:ext cx="1056797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808710">
            <a:off x="4561675" y="881959"/>
            <a:ext cx="786598" cy="84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217913" y="1187349"/>
            <a:ext cx="690773" cy="59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5400000">
            <a:off x="1226564" y="3291772"/>
            <a:ext cx="623175" cy="41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5400000">
            <a:off x="4271290" y="3291771"/>
            <a:ext cx="623175" cy="41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5400000">
            <a:off x="10393408" y="3358614"/>
            <a:ext cx="623174" cy="41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9"/>
          <p:cNvSpPr txBox="1"/>
          <p:nvPr/>
        </p:nvSpPr>
        <p:spPr>
          <a:xfrm>
            <a:off x="624337" y="5920474"/>
            <a:ext cx="17437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Garbage bin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3685363" y="5918823"/>
            <a:ext cx="17437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Yard waste bin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6760563" y="5914152"/>
            <a:ext cx="17437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Recycling bin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9635837" y="5902779"/>
            <a:ext cx="2108954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Compost bin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type of bin can be found at your school!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5400000">
            <a:off x="7320825" y="3267075"/>
            <a:ext cx="623175" cy="41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3D1EC"/>
            </a:gs>
            <a:gs pos="45000">
              <a:srgbClr val="B3D1EC"/>
            </a:gs>
            <a:gs pos="56000">
              <a:srgbClr val="F6F9FC"/>
            </a:gs>
            <a:gs pos="100000">
              <a:srgbClr val="EBF3FA"/>
            </a:gs>
          </a:gsLst>
          <a:lin ang="2700000" scaled="0"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/>
        </p:nvSpPr>
        <p:spPr>
          <a:xfrm>
            <a:off x="4453990" y="3303597"/>
            <a:ext cx="16986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Garbage truck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9692143" y="3305145"/>
            <a:ext cx="9642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Landfill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518402" y="3303597"/>
            <a:ext cx="16074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Garbage bin</a:t>
            </a:r>
            <a:endParaRPr/>
          </a:p>
        </p:txBody>
      </p:sp>
      <p:pic>
        <p:nvPicPr>
          <p:cNvPr id="207" name="Google Shape;2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639" y="1181661"/>
            <a:ext cx="1938526" cy="2063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190" y="1049588"/>
            <a:ext cx="3322980" cy="220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82196" y="966790"/>
            <a:ext cx="3454383" cy="22778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/>
          <p:nvPr/>
        </p:nvSpPr>
        <p:spPr>
          <a:xfrm>
            <a:off x="8145970" y="867930"/>
            <a:ext cx="540840" cy="550497"/>
          </a:xfrm>
          <a:prstGeom prst="ellipse">
            <a:avLst/>
          </a:pr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3304259" y="867930"/>
            <a:ext cx="540840" cy="550497"/>
          </a:xfrm>
          <a:prstGeom prst="ellipse">
            <a:avLst/>
          </a:prstGeom>
          <a:solidFill>
            <a:srgbClr val="AEAB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221288" y="867929"/>
            <a:ext cx="540840" cy="550497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525841" y="201803"/>
            <a:ext cx="10515600" cy="730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does each kind of waste go?</a:t>
            </a:r>
            <a:endParaRPr/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8942" y="4289293"/>
            <a:ext cx="1873384" cy="17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 txBox="1"/>
          <p:nvPr/>
        </p:nvSpPr>
        <p:spPr>
          <a:xfrm>
            <a:off x="591926" y="6076890"/>
            <a:ext cx="16074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Recycling bin</a:t>
            </a:r>
            <a:endParaRPr/>
          </a:p>
        </p:txBody>
      </p:sp>
      <p:sp>
        <p:nvSpPr>
          <p:cNvPr id="216" name="Google Shape;216;p20"/>
          <p:cNvSpPr/>
          <p:nvPr/>
        </p:nvSpPr>
        <p:spPr>
          <a:xfrm>
            <a:off x="3304259" y="3904590"/>
            <a:ext cx="540840" cy="550497"/>
          </a:xfrm>
          <a:prstGeom prst="ellipse">
            <a:avLst/>
          </a:prstGeom>
          <a:solidFill>
            <a:srgbClr val="8DA9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217" name="Google Shape;21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58880" y="4289293"/>
            <a:ext cx="36576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0"/>
          <p:cNvSpPr txBox="1"/>
          <p:nvPr/>
        </p:nvSpPr>
        <p:spPr>
          <a:xfrm>
            <a:off x="4536382" y="6073655"/>
            <a:ext cx="18568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Recycling truck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9166721" y="6073655"/>
            <a:ext cx="201512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Recycling facility</a:t>
            </a:r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82196" y="4037172"/>
            <a:ext cx="3193242" cy="203648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/>
          <p:nvPr/>
        </p:nvSpPr>
        <p:spPr>
          <a:xfrm>
            <a:off x="830641" y="1654706"/>
            <a:ext cx="1767714" cy="1894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8145970" y="3904590"/>
            <a:ext cx="540840" cy="550497"/>
          </a:xfrm>
          <a:prstGeom prst="ellipse">
            <a:avLst/>
          </a:prstGeom>
          <a:solidFill>
            <a:srgbClr val="2F54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23" name="Google Shape;223;p20"/>
          <p:cNvSpPr/>
          <p:nvPr/>
        </p:nvSpPr>
        <p:spPr>
          <a:xfrm>
            <a:off x="255421" y="3904591"/>
            <a:ext cx="540840" cy="550497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24" name="Google Shape;224;p20"/>
          <p:cNvSpPr/>
          <p:nvPr/>
        </p:nvSpPr>
        <p:spPr>
          <a:xfrm rot="-5400000">
            <a:off x="2667200" y="1676108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0"/>
          <p:cNvSpPr/>
          <p:nvPr/>
        </p:nvSpPr>
        <p:spPr>
          <a:xfrm rot="-5400000">
            <a:off x="7480306" y="1674922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0"/>
          <p:cNvSpPr/>
          <p:nvPr/>
        </p:nvSpPr>
        <p:spPr>
          <a:xfrm rot="-5400000">
            <a:off x="2667201" y="4467027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0"/>
          <p:cNvSpPr/>
          <p:nvPr/>
        </p:nvSpPr>
        <p:spPr>
          <a:xfrm rot="-5400000">
            <a:off x="7451713" y="4467027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35000">
              <a:srgbClr val="FFFFFF"/>
            </a:gs>
            <a:gs pos="74000">
              <a:srgbClr val="FFFFFF"/>
            </a:gs>
            <a:gs pos="100000">
              <a:srgbClr val="FFD966"/>
            </a:gs>
          </a:gsLst>
          <a:lin ang="2700000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"/>
          <p:cNvSpPr txBox="1"/>
          <p:nvPr/>
        </p:nvSpPr>
        <p:spPr>
          <a:xfrm>
            <a:off x="525841" y="207112"/>
            <a:ext cx="10515600" cy="730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does each kind of waste go?</a:t>
            </a:r>
            <a:endParaRPr/>
          </a:p>
        </p:txBody>
      </p:sp>
      <p:pic>
        <p:nvPicPr>
          <p:cNvPr id="233" name="Google Shape;2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608" y="4250377"/>
            <a:ext cx="1873496" cy="198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/>
          <p:nvPr/>
        </p:nvSpPr>
        <p:spPr>
          <a:xfrm>
            <a:off x="3391402" y="3845199"/>
            <a:ext cx="540840" cy="550497"/>
          </a:xfrm>
          <a:prstGeom prst="ellipse">
            <a:avLst/>
          </a:prstGeom>
          <a:solidFill>
            <a:srgbClr val="00FA00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35" name="Google Shape;235;p21"/>
          <p:cNvSpPr/>
          <p:nvPr/>
        </p:nvSpPr>
        <p:spPr>
          <a:xfrm>
            <a:off x="3391402" y="862590"/>
            <a:ext cx="540840" cy="550497"/>
          </a:xfrm>
          <a:prstGeom prst="ellipse">
            <a:avLst/>
          </a:prstGeom>
          <a:solidFill>
            <a:srgbClr val="F094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236" name="Google Shape;23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1249" y="4296426"/>
            <a:ext cx="3964090" cy="198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1249" y="1310826"/>
            <a:ext cx="3964090" cy="198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 txBox="1"/>
          <p:nvPr/>
        </p:nvSpPr>
        <p:spPr>
          <a:xfrm>
            <a:off x="275873" y="3161251"/>
            <a:ext cx="21308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Yard waste bin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1"/>
          <p:cNvSpPr txBox="1"/>
          <p:nvPr/>
        </p:nvSpPr>
        <p:spPr>
          <a:xfrm>
            <a:off x="4307950" y="3161251"/>
            <a:ext cx="21308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Yard waste truck</a:t>
            </a:r>
            <a:endParaRPr/>
          </a:p>
        </p:txBody>
      </p:sp>
      <p:sp>
        <p:nvSpPr>
          <p:cNvPr id="240" name="Google Shape;240;p21"/>
          <p:cNvSpPr txBox="1"/>
          <p:nvPr/>
        </p:nvSpPr>
        <p:spPr>
          <a:xfrm>
            <a:off x="497515" y="6250778"/>
            <a:ext cx="16986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Compost bin</a:t>
            </a:r>
            <a:endParaRPr/>
          </a:p>
        </p:txBody>
      </p:sp>
      <p:sp>
        <p:nvSpPr>
          <p:cNvPr id="241" name="Google Shape;241;p21"/>
          <p:cNvSpPr txBox="1"/>
          <p:nvPr/>
        </p:nvSpPr>
        <p:spPr>
          <a:xfrm>
            <a:off x="3984154" y="6250778"/>
            <a:ext cx="27784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Compost waste truck</a:t>
            </a: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8608461" y="3161251"/>
            <a:ext cx="31330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Chipping &amp; grinding center</a:t>
            </a:r>
            <a:endParaRPr/>
          </a:p>
        </p:txBody>
      </p:sp>
      <p:sp>
        <p:nvSpPr>
          <p:cNvPr id="243" name="Google Shape;243;p21"/>
          <p:cNvSpPr txBox="1"/>
          <p:nvPr/>
        </p:nvSpPr>
        <p:spPr>
          <a:xfrm>
            <a:off x="9029881" y="6274076"/>
            <a:ext cx="2318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Composting facility</a:t>
            </a:r>
            <a:endParaRPr/>
          </a:p>
        </p:txBody>
      </p:sp>
      <p:pic>
        <p:nvPicPr>
          <p:cNvPr id="244" name="Google Shape;24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23872" y="4088852"/>
            <a:ext cx="2902179" cy="21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08462" y="1141933"/>
            <a:ext cx="3133003" cy="201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5841" y="1108633"/>
            <a:ext cx="1630901" cy="205261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1"/>
          <p:cNvSpPr/>
          <p:nvPr/>
        </p:nvSpPr>
        <p:spPr>
          <a:xfrm>
            <a:off x="339383" y="857527"/>
            <a:ext cx="540840" cy="550497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339383" y="3845199"/>
            <a:ext cx="540840" cy="550497"/>
          </a:xfrm>
          <a:prstGeom prst="ellipse">
            <a:avLst/>
          </a:prstGeom>
          <a:solidFill>
            <a:srgbClr val="00FA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49" name="Google Shape;249;p21"/>
          <p:cNvSpPr/>
          <p:nvPr/>
        </p:nvSpPr>
        <p:spPr>
          <a:xfrm>
            <a:off x="8338042" y="857528"/>
            <a:ext cx="540840" cy="550497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50" name="Google Shape;250;p21"/>
          <p:cNvSpPr/>
          <p:nvPr/>
        </p:nvSpPr>
        <p:spPr>
          <a:xfrm>
            <a:off x="8338042" y="3845199"/>
            <a:ext cx="540840" cy="550497"/>
          </a:xfrm>
          <a:prstGeom prst="ellipse">
            <a:avLst/>
          </a:prstGeom>
          <a:solidFill>
            <a:srgbClr val="00FA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51" name="Google Shape;251;p21"/>
          <p:cNvSpPr/>
          <p:nvPr/>
        </p:nvSpPr>
        <p:spPr>
          <a:xfrm>
            <a:off x="11311777" y="3844321"/>
            <a:ext cx="540840" cy="550497"/>
          </a:xfrm>
          <a:prstGeom prst="ellipse">
            <a:avLst/>
          </a:prstGeom>
          <a:solidFill>
            <a:srgbClr val="833C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52" name="Google Shape;252;p21"/>
          <p:cNvSpPr/>
          <p:nvPr/>
        </p:nvSpPr>
        <p:spPr>
          <a:xfrm rot="-5400000">
            <a:off x="2453688" y="1563208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1"/>
          <p:cNvSpPr/>
          <p:nvPr/>
        </p:nvSpPr>
        <p:spPr>
          <a:xfrm rot="-5400000">
            <a:off x="2476724" y="4674268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1"/>
          <p:cNvSpPr/>
          <p:nvPr/>
        </p:nvSpPr>
        <p:spPr>
          <a:xfrm rot="-5400000">
            <a:off x="7632688" y="4674268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1"/>
          <p:cNvSpPr/>
          <p:nvPr/>
        </p:nvSpPr>
        <p:spPr>
          <a:xfrm rot="-5400000">
            <a:off x="7616022" y="1562924"/>
            <a:ext cx="695401" cy="117676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1"/>
          <p:cNvSpPr/>
          <p:nvPr/>
        </p:nvSpPr>
        <p:spPr>
          <a:xfrm>
            <a:off x="9808234" y="3495821"/>
            <a:ext cx="695401" cy="65392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BD0ED"/>
          </a:solidFill>
          <a:ln cap="flat" cmpd="sng" w="44450">
            <a:solidFill>
              <a:srgbClr val="1573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3048842" y="3244334"/>
            <a:ext cx="60943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